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1" r:id="rId2"/>
    <p:sldId id="256" r:id="rId3"/>
    <p:sldId id="264" r:id="rId4"/>
    <p:sldId id="287" r:id="rId5"/>
    <p:sldId id="263" r:id="rId6"/>
    <p:sldId id="283" r:id="rId7"/>
    <p:sldId id="284" r:id="rId8"/>
    <p:sldId id="286" r:id="rId9"/>
    <p:sldId id="288" r:id="rId10"/>
    <p:sldId id="280" r:id="rId11"/>
    <p:sldId id="282" r:id="rId12"/>
    <p:sldId id="289" r:id="rId13"/>
    <p:sldId id="281" r:id="rId14"/>
    <p:sldId id="260" r:id="rId15"/>
    <p:sldId id="277" r:id="rId16"/>
    <p:sldId id="257" r:id="rId17"/>
    <p:sldId id="261" r:id="rId18"/>
    <p:sldId id="262" r:id="rId19"/>
    <p:sldId id="272" r:id="rId20"/>
    <p:sldId id="273" r:id="rId21"/>
    <p:sldId id="274" r:id="rId22"/>
    <p:sldId id="259" r:id="rId23"/>
    <p:sldId id="271" r:id="rId24"/>
    <p:sldId id="275" r:id="rId25"/>
    <p:sldId id="265" r:id="rId26"/>
    <p:sldId id="266" r:id="rId27"/>
    <p:sldId id="267" r:id="rId28"/>
    <p:sldId id="276" r:id="rId29"/>
    <p:sldId id="290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719" autoAdjust="0"/>
  </p:normalViewPr>
  <p:slideViewPr>
    <p:cSldViewPr>
      <p:cViewPr varScale="1">
        <p:scale>
          <a:sx n="75" d="100"/>
          <a:sy n="75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96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ayne\Documents\1%20work\b%20Clients\1315%20Queenstown%20Lakes%20District%20Council\charts%20for%20current%20stat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ayne\Documents\1%20work\b%20Clients\1315%20Queenstown%20Lakes%20District%20Council\charts%20for%20current%20stat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Wayne\Documents\1%20work\b%20Clients\1315%20Queenstown%20Lakes%20District%20Council\charts%20for%20current%20stat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ayne\Documents\1%20work\b%20Clients\1315%20Queenstown%20Lakes%20District%20Council\charts%20for%20current%20stat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ancy%20and%20Wayne\qldc\benchmark\benchmark%20graphs%20sceond%20versi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ancy%20and%20Wayne\qldc\benchmark\benchmark%20graphs%20sceond%20versio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ancy%20and%20Wayne\qldc\benchmark\benchmark%20graphs%20sceond%20versio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ancy%20and%20Wayne\qldc\benchmark\benchmark%20graphs%20sceond%20versio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Nancy%20and%20Wayne\qldc\benchmark\benchmark%20graphs%20sceond%20vers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NZ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/>
              <a:t>performance gap</a:t>
            </a:r>
          </a:p>
        </c:rich>
      </c:tx>
      <c:layout>
        <c:manualLayout>
          <c:xMode val="edge"/>
          <c:yMode val="edge"/>
          <c:x val="0.40949300087489082"/>
          <c:y val="3.7037037037037063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Sheet4!$C$2</c:f>
              <c:strCache>
                <c:ptCount val="1"/>
                <c:pt idx="0">
                  <c:v>importance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Sheet4!$B$3:$B$7</c:f>
              <c:strCache>
                <c:ptCount val="5"/>
                <c:pt idx="0">
                  <c:v>friendly staff</c:v>
                </c:pt>
                <c:pt idx="1">
                  <c:v>book range</c:v>
                </c:pt>
                <c:pt idx="2">
                  <c:v>info</c:v>
                </c:pt>
                <c:pt idx="3">
                  <c:v>opening hours</c:v>
                </c:pt>
                <c:pt idx="4">
                  <c:v>comfort</c:v>
                </c:pt>
              </c:strCache>
            </c:strRef>
          </c:cat>
          <c:val>
            <c:numRef>
              <c:f>Sheet4!$C$3:$C$7</c:f>
              <c:numCache>
                <c:formatCode>0%</c:formatCode>
                <c:ptCount val="5"/>
                <c:pt idx="0">
                  <c:v>0.93</c:v>
                </c:pt>
                <c:pt idx="1">
                  <c:v>0.86000000000000043</c:v>
                </c:pt>
                <c:pt idx="2">
                  <c:v>0.85000000000000042</c:v>
                </c:pt>
                <c:pt idx="3">
                  <c:v>0.79</c:v>
                </c:pt>
                <c:pt idx="4">
                  <c:v>0.65000000000000058</c:v>
                </c:pt>
              </c:numCache>
            </c:numRef>
          </c:val>
        </c:ser>
        <c:ser>
          <c:idx val="1"/>
          <c:order val="1"/>
          <c:tx>
            <c:strRef>
              <c:f>Sheet4!$D$2</c:f>
              <c:strCache>
                <c:ptCount val="1"/>
                <c:pt idx="0">
                  <c:v>satisfaction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Sheet4!$B$3:$B$7</c:f>
              <c:strCache>
                <c:ptCount val="5"/>
                <c:pt idx="0">
                  <c:v>friendly staff</c:v>
                </c:pt>
                <c:pt idx="1">
                  <c:v>book range</c:v>
                </c:pt>
                <c:pt idx="2">
                  <c:v>info</c:v>
                </c:pt>
                <c:pt idx="3">
                  <c:v>opening hours</c:v>
                </c:pt>
                <c:pt idx="4">
                  <c:v>comfort</c:v>
                </c:pt>
              </c:strCache>
            </c:strRef>
          </c:cat>
          <c:val>
            <c:numRef>
              <c:f>Sheet4!$D$3:$D$7</c:f>
              <c:numCache>
                <c:formatCode>General</c:formatCode>
                <c:ptCount val="5"/>
                <c:pt idx="0" formatCode="0%">
                  <c:v>0.89000000000000024</c:v>
                </c:pt>
                <c:pt idx="2" formatCode="0%">
                  <c:v>0.88000000000000023</c:v>
                </c:pt>
                <c:pt idx="3" formatCode="0%">
                  <c:v>0.9</c:v>
                </c:pt>
                <c:pt idx="4" formatCode="0%">
                  <c:v>0.91</c:v>
                </c:pt>
              </c:numCache>
            </c:numRef>
          </c:val>
        </c:ser>
        <c:gapWidth val="219"/>
        <c:overlap val="-27"/>
        <c:axId val="47465600"/>
        <c:axId val="47553152"/>
      </c:barChart>
      <c:catAx>
        <c:axId val="474656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53152"/>
        <c:crosses val="autoZero"/>
        <c:auto val="1"/>
        <c:lblAlgn val="ctr"/>
        <c:lblOffset val="100"/>
      </c:catAx>
      <c:valAx>
        <c:axId val="475531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6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NZ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sz="2400" dirty="0"/>
              <a:t>Libraries: expenditure per capita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29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62"/>
            <c:spPr>
              <a:solidFill>
                <a:schemeClr val="tx2"/>
              </a:solidFill>
              <a:ln>
                <a:noFill/>
              </a:ln>
              <a:effectLst/>
            </c:spPr>
          </c:dPt>
          <c:cat>
            <c:strRef>
              <c:f>expenditure!$A$2:$A$64</c:f>
              <c:strCache>
                <c:ptCount val="63"/>
                <c:pt idx="0">
                  <c:v>Kaikoura District</c:v>
                </c:pt>
                <c:pt idx="1">
                  <c:v>Mackenzie District</c:v>
                </c:pt>
                <c:pt idx="2">
                  <c:v>Central Otago (Alexandra only)</c:v>
                </c:pt>
                <c:pt idx="3">
                  <c:v>Kawerau District</c:v>
                </c:pt>
                <c:pt idx="4">
                  <c:v>Waimate District</c:v>
                </c:pt>
                <c:pt idx="5">
                  <c:v>Wairoa District</c:v>
                </c:pt>
                <c:pt idx="6">
                  <c:v>Westland District</c:v>
                </c:pt>
                <c:pt idx="7">
                  <c:v>Opotiki District</c:v>
                </c:pt>
                <c:pt idx="8">
                  <c:v>Waitomo District</c:v>
                </c:pt>
                <c:pt idx="9">
                  <c:v>Stratford District</c:v>
                </c:pt>
                <c:pt idx="10">
                  <c:v>Otorohanga District</c:v>
                </c:pt>
                <c:pt idx="11">
                  <c:v>South Wairarapa</c:v>
                </c:pt>
                <c:pt idx="12">
                  <c:v>Buller District</c:v>
                </c:pt>
                <c:pt idx="13">
                  <c:v>Hurunui District</c:v>
                </c:pt>
                <c:pt idx="14">
                  <c:v>Ruapehu District</c:v>
                </c:pt>
                <c:pt idx="15">
                  <c:v>Gore District</c:v>
                </c:pt>
                <c:pt idx="16">
                  <c:v>Central Hawkes Bay District</c:v>
                </c:pt>
                <c:pt idx="17">
                  <c:v>Grey District</c:v>
                </c:pt>
                <c:pt idx="18">
                  <c:v>Rangitikei District</c:v>
                </c:pt>
                <c:pt idx="19">
                  <c:v>Tararua District</c:v>
                </c:pt>
                <c:pt idx="20">
                  <c:v>Clutha District</c:v>
                </c:pt>
                <c:pt idx="21">
                  <c:v>Hauraki District</c:v>
                </c:pt>
                <c:pt idx="22">
                  <c:v>Kaipara District</c:v>
                </c:pt>
                <c:pt idx="23">
                  <c:v>Waitaki District</c:v>
                </c:pt>
                <c:pt idx="24">
                  <c:v>South Waikato District</c:v>
                </c:pt>
                <c:pt idx="25">
                  <c:v>Masterton District</c:v>
                </c:pt>
                <c:pt idx="26">
                  <c:v>Thames-Coromandel District</c:v>
                </c:pt>
                <c:pt idx="27">
                  <c:v>South Taranaki District</c:v>
                </c:pt>
                <c:pt idx="28">
                  <c:v>Feilding (Manawatu District)</c:v>
                </c:pt>
                <c:pt idx="29">
                  <c:v>Queenstown-Lakes District</c:v>
                </c:pt>
                <c:pt idx="30">
                  <c:v>Horowhenua District</c:v>
                </c:pt>
                <c:pt idx="31">
                  <c:v>Ashburton District</c:v>
                </c:pt>
                <c:pt idx="32">
                  <c:v>Matamata-Piako</c:v>
                </c:pt>
                <c:pt idx="33">
                  <c:v>Whakatane District</c:v>
                </c:pt>
                <c:pt idx="34">
                  <c:v>Taupo District</c:v>
                </c:pt>
                <c:pt idx="35">
                  <c:v>Upper Hutt City</c:v>
                </c:pt>
                <c:pt idx="36">
                  <c:v>Wanganui District</c:v>
                </c:pt>
                <c:pt idx="37">
                  <c:v>Marlborough District</c:v>
                </c:pt>
                <c:pt idx="38">
                  <c:v>Gisborne District</c:v>
                </c:pt>
                <c:pt idx="39">
                  <c:v>Western Bay of Plenty District</c:v>
                </c:pt>
                <c:pt idx="40">
                  <c:v>Timaru District</c:v>
                </c:pt>
                <c:pt idx="41">
                  <c:v>Selwyn District</c:v>
                </c:pt>
                <c:pt idx="42">
                  <c:v>Nelson City</c:v>
                </c:pt>
                <c:pt idx="43">
                  <c:v>Waipa District</c:v>
                </c:pt>
                <c:pt idx="44">
                  <c:v>Tasman District</c:v>
                </c:pt>
                <c:pt idx="45">
                  <c:v>Kapiti Coast District</c:v>
                </c:pt>
                <c:pt idx="46">
                  <c:v>Waimakariri District</c:v>
                </c:pt>
                <c:pt idx="47">
                  <c:v>Invercargill City</c:v>
                </c:pt>
                <c:pt idx="48">
                  <c:v>Porirua City</c:v>
                </c:pt>
                <c:pt idx="49">
                  <c:v>Napier City</c:v>
                </c:pt>
                <c:pt idx="50">
                  <c:v>Waikato District</c:v>
                </c:pt>
                <c:pt idx="51">
                  <c:v>Rotorua District</c:v>
                </c:pt>
                <c:pt idx="52">
                  <c:v>Hastings District</c:v>
                </c:pt>
                <c:pt idx="53">
                  <c:v>New Plymouth District</c:v>
                </c:pt>
                <c:pt idx="54">
                  <c:v>Whangarei District</c:v>
                </c:pt>
                <c:pt idx="55">
                  <c:v>Lower Hutt City</c:v>
                </c:pt>
                <c:pt idx="56">
                  <c:v>Tauranga City </c:v>
                </c:pt>
                <c:pt idx="57">
                  <c:v>Dunedin City</c:v>
                </c:pt>
                <c:pt idx="58">
                  <c:v>Hamilton City</c:v>
                </c:pt>
                <c:pt idx="59">
                  <c:v>Wellington City</c:v>
                </c:pt>
                <c:pt idx="60">
                  <c:v>Christchurch City</c:v>
                </c:pt>
                <c:pt idx="61">
                  <c:v>Auckland Council</c:v>
                </c:pt>
                <c:pt idx="62">
                  <c:v>Average</c:v>
                </c:pt>
              </c:strCache>
            </c:strRef>
          </c:cat>
          <c:val>
            <c:numRef>
              <c:f>expenditure!$B$2:$B$64</c:f>
              <c:numCache>
                <c:formatCode>0.00</c:formatCode>
                <c:ptCount val="63"/>
                <c:pt idx="0">
                  <c:v>88.417158931082994</c:v>
                </c:pt>
                <c:pt idx="1">
                  <c:v>10.072150072150071</c:v>
                </c:pt>
                <c:pt idx="2">
                  <c:v>97.692164179104481</c:v>
                </c:pt>
                <c:pt idx="3">
                  <c:v>69.771019959138826</c:v>
                </c:pt>
                <c:pt idx="4">
                  <c:v>35.078580148619963</c:v>
                </c:pt>
                <c:pt idx="5">
                  <c:v>49.250273764258544</c:v>
                </c:pt>
                <c:pt idx="6">
                  <c:v>53.956767822735998</c:v>
                </c:pt>
                <c:pt idx="7">
                  <c:v>23.506401137980085</c:v>
                </c:pt>
                <c:pt idx="8">
                  <c:v>47.378466374761395</c:v>
                </c:pt>
                <c:pt idx="9">
                  <c:v>31.754561637739194</c:v>
                </c:pt>
                <c:pt idx="10">
                  <c:v>39.756481785362567</c:v>
                </c:pt>
                <c:pt idx="11">
                  <c:v>84.892947103274466</c:v>
                </c:pt>
                <c:pt idx="12">
                  <c:v>60.287119259047074</c:v>
                </c:pt>
                <c:pt idx="13">
                  <c:v>80.980223783502566</c:v>
                </c:pt>
                <c:pt idx="14">
                  <c:v>42.828436339074663</c:v>
                </c:pt>
                <c:pt idx="15">
                  <c:v>59.697914069641804</c:v>
                </c:pt>
                <c:pt idx="16">
                  <c:v>40.585062893081762</c:v>
                </c:pt>
                <c:pt idx="17">
                  <c:v>49.062598160197439</c:v>
                </c:pt>
                <c:pt idx="18">
                  <c:v>58.028390042085796</c:v>
                </c:pt>
                <c:pt idx="19">
                  <c:v>62.06740239705708</c:v>
                </c:pt>
                <c:pt idx="20">
                  <c:v>54.83232682060391</c:v>
                </c:pt>
                <c:pt idx="21">
                  <c:v>52.674358542473804</c:v>
                </c:pt>
                <c:pt idx="22">
                  <c:v>18.23445657332698</c:v>
                </c:pt>
                <c:pt idx="23">
                  <c:v>52.098338615192553</c:v>
                </c:pt>
                <c:pt idx="24">
                  <c:v>48.988083911014428</c:v>
                </c:pt>
                <c:pt idx="25">
                  <c:v>38.776121959575228</c:v>
                </c:pt>
                <c:pt idx="26">
                  <c:v>51.134888073955224</c:v>
                </c:pt>
                <c:pt idx="27">
                  <c:v>100.14546412311397</c:v>
                </c:pt>
                <c:pt idx="28">
                  <c:v>47.676535926290136</c:v>
                </c:pt>
                <c:pt idx="29">
                  <c:v>67.89</c:v>
                </c:pt>
                <c:pt idx="30">
                  <c:v>74.171517809675649</c:v>
                </c:pt>
                <c:pt idx="31">
                  <c:v>36.759189459102423</c:v>
                </c:pt>
                <c:pt idx="32">
                  <c:v>51.369863013698563</c:v>
                </c:pt>
                <c:pt idx="33">
                  <c:v>51.369948915603658</c:v>
                </c:pt>
                <c:pt idx="34">
                  <c:v>68.274713586774851</c:v>
                </c:pt>
                <c:pt idx="35">
                  <c:v>66.777968590557251</c:v>
                </c:pt>
                <c:pt idx="36">
                  <c:v>59.335017793594304</c:v>
                </c:pt>
                <c:pt idx="37">
                  <c:v>55.766422517044404</c:v>
                </c:pt>
                <c:pt idx="38">
                  <c:v>45.114906192014296</c:v>
                </c:pt>
                <c:pt idx="39">
                  <c:v>43.418337453080603</c:v>
                </c:pt>
                <c:pt idx="40">
                  <c:v>50.297070272485179</c:v>
                </c:pt>
                <c:pt idx="41">
                  <c:v>44.51920618903462</c:v>
                </c:pt>
                <c:pt idx="42">
                  <c:v>64.39993970325385</c:v>
                </c:pt>
                <c:pt idx="43">
                  <c:v>32.524042170223709</c:v>
                </c:pt>
                <c:pt idx="44">
                  <c:v>53.175679687831355</c:v>
                </c:pt>
                <c:pt idx="45">
                  <c:v>55.063599706744867</c:v>
                </c:pt>
                <c:pt idx="46">
                  <c:v>53.227169977395029</c:v>
                </c:pt>
                <c:pt idx="47">
                  <c:v>79.951659702878445</c:v>
                </c:pt>
                <c:pt idx="48">
                  <c:v>60.425005317400469</c:v>
                </c:pt>
                <c:pt idx="49">
                  <c:v>59.559748427672929</c:v>
                </c:pt>
                <c:pt idx="50">
                  <c:v>5.2510334816497881</c:v>
                </c:pt>
                <c:pt idx="51">
                  <c:v>56.908700980392155</c:v>
                </c:pt>
                <c:pt idx="52">
                  <c:v>43.166482353744257</c:v>
                </c:pt>
                <c:pt idx="53">
                  <c:v>43.845161551215114</c:v>
                </c:pt>
                <c:pt idx="54">
                  <c:v>65.369491525423641</c:v>
                </c:pt>
                <c:pt idx="55">
                  <c:v>88.796880433233568</c:v>
                </c:pt>
                <c:pt idx="56">
                  <c:v>68.934479784648431</c:v>
                </c:pt>
                <c:pt idx="57">
                  <c:v>103.63731849708093</c:v>
                </c:pt>
                <c:pt idx="58">
                  <c:v>69.584380185714778</c:v>
                </c:pt>
                <c:pt idx="59">
                  <c:v>107.56258509813779</c:v>
                </c:pt>
                <c:pt idx="60">
                  <c:v>90.376652053334197</c:v>
                </c:pt>
                <c:pt idx="61">
                  <c:v>56.959687050115988</c:v>
                </c:pt>
                <c:pt idx="62" formatCode="&quot;$&quot;#,##0.00">
                  <c:v>56.79709609341581</c:v>
                </c:pt>
              </c:numCache>
            </c:numRef>
          </c:val>
        </c:ser>
        <c:gapWidth val="69"/>
        <c:overlap val="-27"/>
        <c:axId val="67950080"/>
        <c:axId val="68028288"/>
      </c:barChart>
      <c:catAx>
        <c:axId val="679500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028288"/>
        <c:crosses val="autoZero"/>
        <c:auto val="1"/>
        <c:lblAlgn val="ctr"/>
        <c:lblOffset val="100"/>
      </c:catAx>
      <c:valAx>
        <c:axId val="680282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950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NZ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multiLvlStrRef>
              <c:f>Sheet1!$B$2:$C$22</c:f>
              <c:multiLvlStrCache>
                <c:ptCount val="21"/>
                <c:lvl>
                  <c:pt idx="0">
                    <c:v>Monday</c:v>
                  </c:pt>
                  <c:pt idx="1">
                    <c:v>Tuesday</c:v>
                  </c:pt>
                  <c:pt idx="2">
                    <c:v>Wednesday</c:v>
                  </c:pt>
                  <c:pt idx="3">
                    <c:v>Thursday</c:v>
                  </c:pt>
                  <c:pt idx="4">
                    <c:v>Friday</c:v>
                  </c:pt>
                  <c:pt idx="5">
                    <c:v>Saturday</c:v>
                  </c:pt>
                  <c:pt idx="6">
                    <c:v>Sunday</c:v>
                  </c:pt>
                  <c:pt idx="7">
                    <c:v>Monday</c:v>
                  </c:pt>
                  <c:pt idx="8">
                    <c:v>Tuesday</c:v>
                  </c:pt>
                  <c:pt idx="9">
                    <c:v>Wednesday</c:v>
                  </c:pt>
                  <c:pt idx="10">
                    <c:v>Thursday</c:v>
                  </c:pt>
                  <c:pt idx="11">
                    <c:v>Friday</c:v>
                  </c:pt>
                  <c:pt idx="12">
                    <c:v>Saturday</c:v>
                  </c:pt>
                  <c:pt idx="13">
                    <c:v>Sunday</c:v>
                  </c:pt>
                  <c:pt idx="14">
                    <c:v>Monday</c:v>
                  </c:pt>
                  <c:pt idx="15">
                    <c:v>Tuesday</c:v>
                  </c:pt>
                  <c:pt idx="16">
                    <c:v>Wednesday</c:v>
                  </c:pt>
                  <c:pt idx="17">
                    <c:v>Thursday</c:v>
                  </c:pt>
                  <c:pt idx="18">
                    <c:v>Friday</c:v>
                  </c:pt>
                  <c:pt idx="19">
                    <c:v>Saturday</c:v>
                  </c:pt>
                  <c:pt idx="20">
                    <c:v>Sunday</c:v>
                  </c:pt>
                </c:lvl>
                <c:lvl>
                  <c:pt idx="0">
                    <c:v>wellington</c:v>
                  </c:pt>
                  <c:pt idx="7">
                    <c:v>rolleston</c:v>
                  </c:pt>
                  <c:pt idx="14">
                    <c:v>queenstown</c:v>
                  </c:pt>
                </c:lvl>
              </c:multiLvlStrCache>
            </c:multiLvlStrRef>
          </c:cat>
          <c:val>
            <c:numRef>
              <c:f>Sheet1!$D$2:$D$22</c:f>
              <c:numCache>
                <c:formatCode>General</c:formatCode>
                <c:ptCount val="21"/>
                <c:pt idx="0">
                  <c:v>11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7.5</c:v>
                </c:pt>
                <c:pt idx="6">
                  <c:v>3</c:v>
                </c:pt>
                <c:pt idx="7">
                  <c:v>8.5</c:v>
                </c:pt>
                <c:pt idx="8">
                  <c:v>8.5</c:v>
                </c:pt>
                <c:pt idx="9">
                  <c:v>8.5</c:v>
                </c:pt>
                <c:pt idx="10">
                  <c:v>11.5</c:v>
                </c:pt>
                <c:pt idx="11">
                  <c:v>8.5</c:v>
                </c:pt>
                <c:pt idx="12">
                  <c:v>3</c:v>
                </c:pt>
                <c:pt idx="13">
                  <c:v>0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  <c:pt idx="19">
                  <c:v>7</c:v>
                </c:pt>
                <c:pt idx="20">
                  <c:v>0</c:v>
                </c:pt>
              </c:numCache>
            </c:numRef>
          </c:val>
        </c:ser>
        <c:gapWidth val="68"/>
        <c:axId val="40298752"/>
        <c:axId val="40353792"/>
      </c:barChart>
      <c:catAx>
        <c:axId val="40298752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53792"/>
        <c:crosses val="autoZero"/>
        <c:auto val="1"/>
        <c:lblAlgn val="ctr"/>
        <c:lblOffset val="100"/>
      </c:catAx>
      <c:valAx>
        <c:axId val="40353792"/>
        <c:scaling>
          <c:orientation val="minMax"/>
        </c:scaling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9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NZ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sz="2400" dirty="0"/>
              <a:t>Holdings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23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cat>
            <c:strRef>
              <c:f>holdings!$A$2:$A$52</c:f>
              <c:strCache>
                <c:ptCount val="51"/>
                <c:pt idx="0">
                  <c:v>Ashburton District</c:v>
                </c:pt>
                <c:pt idx="1">
                  <c:v>Central Hawkes Bay District</c:v>
                </c:pt>
                <c:pt idx="2">
                  <c:v>Central Otago (Alexandra only)</c:v>
                </c:pt>
                <c:pt idx="3">
                  <c:v>Clutha District</c:v>
                </c:pt>
                <c:pt idx="4">
                  <c:v>Far North District</c:v>
                </c:pt>
                <c:pt idx="5">
                  <c:v>Feilding (Manawatu District)</c:v>
                </c:pt>
                <c:pt idx="6">
                  <c:v>Gisborne District</c:v>
                </c:pt>
                <c:pt idx="7">
                  <c:v>Gore District</c:v>
                </c:pt>
                <c:pt idx="8">
                  <c:v>Grey District</c:v>
                </c:pt>
                <c:pt idx="9">
                  <c:v>Hauraki District</c:v>
                </c:pt>
                <c:pt idx="10">
                  <c:v>Horowhenua District</c:v>
                </c:pt>
                <c:pt idx="11">
                  <c:v>Hurunui District</c:v>
                </c:pt>
                <c:pt idx="12">
                  <c:v>Invercargill City</c:v>
                </c:pt>
                <c:pt idx="13">
                  <c:v>Kaikoura District</c:v>
                </c:pt>
                <c:pt idx="14">
                  <c:v>Kaipara District</c:v>
                </c:pt>
                <c:pt idx="15">
                  <c:v>Kapiti Coast District</c:v>
                </c:pt>
                <c:pt idx="16">
                  <c:v>Kawerau District</c:v>
                </c:pt>
                <c:pt idx="17">
                  <c:v>Marlborough District</c:v>
                </c:pt>
                <c:pt idx="18">
                  <c:v>Masterton District</c:v>
                </c:pt>
                <c:pt idx="19">
                  <c:v>Matamata-Piako</c:v>
                </c:pt>
                <c:pt idx="20">
                  <c:v>Opotiki District</c:v>
                </c:pt>
                <c:pt idx="21">
                  <c:v>Otorohanga District</c:v>
                </c:pt>
                <c:pt idx="22">
                  <c:v>Porirua City</c:v>
                </c:pt>
                <c:pt idx="23">
                  <c:v>Queenstown-Lakes District</c:v>
                </c:pt>
                <c:pt idx="24">
                  <c:v>Rangitikei District</c:v>
                </c:pt>
                <c:pt idx="25">
                  <c:v>Rotorua District</c:v>
                </c:pt>
                <c:pt idx="26">
                  <c:v>Ruapehu District</c:v>
                </c:pt>
                <c:pt idx="27">
                  <c:v>Selwyn District</c:v>
                </c:pt>
                <c:pt idx="28">
                  <c:v>South Taranaki District</c:v>
                </c:pt>
                <c:pt idx="29">
                  <c:v>South Waikato District</c:v>
                </c:pt>
                <c:pt idx="30">
                  <c:v>South Wairarapa</c:v>
                </c:pt>
                <c:pt idx="31">
                  <c:v>Southland District</c:v>
                </c:pt>
                <c:pt idx="32">
                  <c:v>Stratford District</c:v>
                </c:pt>
                <c:pt idx="33">
                  <c:v>Tararua District</c:v>
                </c:pt>
                <c:pt idx="34">
                  <c:v>Tasman District</c:v>
                </c:pt>
                <c:pt idx="35">
                  <c:v>Taupo District</c:v>
                </c:pt>
                <c:pt idx="36">
                  <c:v>Thames-Coromandel District</c:v>
                </c:pt>
                <c:pt idx="37">
                  <c:v>Timaru District</c:v>
                </c:pt>
                <c:pt idx="38">
                  <c:v>Upper Hutt City</c:v>
                </c:pt>
                <c:pt idx="39">
                  <c:v>Waikato District</c:v>
                </c:pt>
                <c:pt idx="40">
                  <c:v>Waimakariri District</c:v>
                </c:pt>
                <c:pt idx="41">
                  <c:v>Waimate District</c:v>
                </c:pt>
                <c:pt idx="42">
                  <c:v>Waipa District</c:v>
                </c:pt>
                <c:pt idx="43">
                  <c:v>Wairoa District</c:v>
                </c:pt>
                <c:pt idx="44">
                  <c:v>Waitaki District</c:v>
                </c:pt>
                <c:pt idx="45">
                  <c:v>Waitomo District</c:v>
                </c:pt>
                <c:pt idx="46">
                  <c:v>Wanganui District</c:v>
                </c:pt>
                <c:pt idx="47">
                  <c:v>Western Bay of Plenty District</c:v>
                </c:pt>
                <c:pt idx="48">
                  <c:v>Westland District</c:v>
                </c:pt>
                <c:pt idx="49">
                  <c:v>Whakatane District</c:v>
                </c:pt>
                <c:pt idx="50">
                  <c:v>Whangarei District</c:v>
                </c:pt>
              </c:strCache>
            </c:strRef>
          </c:cat>
          <c:val>
            <c:numRef>
              <c:f>holdings!$B$2:$B$52</c:f>
              <c:numCache>
                <c:formatCode>#,##0</c:formatCode>
                <c:ptCount val="51"/>
                <c:pt idx="0">
                  <c:v>102315</c:v>
                </c:pt>
                <c:pt idx="1">
                  <c:v>62516</c:v>
                </c:pt>
                <c:pt idx="2">
                  <c:v>41262</c:v>
                </c:pt>
                <c:pt idx="3">
                  <c:v>82715</c:v>
                </c:pt>
                <c:pt idx="4">
                  <c:v>125031</c:v>
                </c:pt>
                <c:pt idx="5">
                  <c:v>68936</c:v>
                </c:pt>
                <c:pt idx="6">
                  <c:v>101419</c:v>
                </c:pt>
                <c:pt idx="7">
                  <c:v>61418</c:v>
                </c:pt>
                <c:pt idx="8">
                  <c:v>28594</c:v>
                </c:pt>
                <c:pt idx="9">
                  <c:v>57528</c:v>
                </c:pt>
                <c:pt idx="10">
                  <c:v>87633</c:v>
                </c:pt>
                <c:pt idx="11">
                  <c:v>68443</c:v>
                </c:pt>
                <c:pt idx="12">
                  <c:v>177052</c:v>
                </c:pt>
                <c:pt idx="13">
                  <c:v>21750</c:v>
                </c:pt>
                <c:pt idx="14">
                  <c:v>32999</c:v>
                </c:pt>
                <c:pt idx="15">
                  <c:v>162000</c:v>
                </c:pt>
                <c:pt idx="16">
                  <c:v>46718</c:v>
                </c:pt>
                <c:pt idx="17">
                  <c:v>129403</c:v>
                </c:pt>
                <c:pt idx="18">
                  <c:v>58532</c:v>
                </c:pt>
                <c:pt idx="19">
                  <c:v>70000</c:v>
                </c:pt>
                <c:pt idx="20">
                  <c:v>34349</c:v>
                </c:pt>
                <c:pt idx="21">
                  <c:v>26166</c:v>
                </c:pt>
                <c:pt idx="22">
                  <c:v>156208</c:v>
                </c:pt>
                <c:pt idx="23">
                  <c:v>108253</c:v>
                </c:pt>
                <c:pt idx="24">
                  <c:v>48000</c:v>
                </c:pt>
                <c:pt idx="25">
                  <c:v>155006</c:v>
                </c:pt>
                <c:pt idx="26">
                  <c:v>53545</c:v>
                </c:pt>
                <c:pt idx="27">
                  <c:v>99500</c:v>
                </c:pt>
                <c:pt idx="28">
                  <c:v>82911</c:v>
                </c:pt>
                <c:pt idx="29">
                  <c:v>59966</c:v>
                </c:pt>
                <c:pt idx="30">
                  <c:v>60446</c:v>
                </c:pt>
                <c:pt idx="31">
                  <c:v>231461</c:v>
                </c:pt>
                <c:pt idx="32">
                  <c:v>29728</c:v>
                </c:pt>
                <c:pt idx="33">
                  <c:v>52758</c:v>
                </c:pt>
                <c:pt idx="34">
                  <c:v>146585</c:v>
                </c:pt>
                <c:pt idx="35">
                  <c:v>91923</c:v>
                </c:pt>
                <c:pt idx="36">
                  <c:v>6035</c:v>
                </c:pt>
                <c:pt idx="37">
                  <c:v>217354</c:v>
                </c:pt>
                <c:pt idx="38">
                  <c:v>104123</c:v>
                </c:pt>
                <c:pt idx="39">
                  <c:v>106721</c:v>
                </c:pt>
                <c:pt idx="40">
                  <c:v>125176</c:v>
                </c:pt>
                <c:pt idx="41">
                  <c:v>26728</c:v>
                </c:pt>
                <c:pt idx="42">
                  <c:v>150090</c:v>
                </c:pt>
                <c:pt idx="43">
                  <c:v>36156</c:v>
                </c:pt>
                <c:pt idx="44">
                  <c:v>87601</c:v>
                </c:pt>
                <c:pt idx="45">
                  <c:v>28339</c:v>
                </c:pt>
                <c:pt idx="46">
                  <c:v>121385</c:v>
                </c:pt>
                <c:pt idx="47">
                  <c:v>88422</c:v>
                </c:pt>
                <c:pt idx="48">
                  <c:v>30835</c:v>
                </c:pt>
                <c:pt idx="49">
                  <c:v>60390</c:v>
                </c:pt>
                <c:pt idx="50">
                  <c:v>193898</c:v>
                </c:pt>
              </c:numCache>
            </c:numRef>
          </c:val>
        </c:ser>
        <c:gapWidth val="67"/>
        <c:axId val="65661952"/>
        <c:axId val="54997376"/>
      </c:barChart>
      <c:catAx>
        <c:axId val="656619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97376"/>
        <c:crosses val="autoZero"/>
        <c:auto val="1"/>
        <c:lblAlgn val="ctr"/>
        <c:lblOffset val="100"/>
      </c:catAx>
      <c:valAx>
        <c:axId val="549973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6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NZ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Members % of population 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'adj Thames, QT E book, QT memb '!$A$165</c:f>
              <c:strCache>
                <c:ptCount val="1"/>
                <c:pt idx="0">
                  <c:v>Members % of population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'adj Thames, QT E book, QT memb '!$B$164:$H$164</c:f>
              <c:strCache>
                <c:ptCount val="7"/>
                <c:pt idx="0">
                  <c:v>Queenstown Lakes</c:v>
                </c:pt>
                <c:pt idx="1">
                  <c:v>South Taranaki</c:v>
                </c:pt>
                <c:pt idx="2">
                  <c:v>Selwyn</c:v>
                </c:pt>
                <c:pt idx="3">
                  <c:v>Taupo</c:v>
                </c:pt>
                <c:pt idx="4">
                  <c:v>Thames-Coromandel</c:v>
                </c:pt>
                <c:pt idx="5">
                  <c:v>Southland</c:v>
                </c:pt>
                <c:pt idx="6">
                  <c:v>Waitaki</c:v>
                </c:pt>
              </c:strCache>
            </c:strRef>
          </c:cat>
          <c:val>
            <c:numRef>
              <c:f>'adj Thames, QT E book, QT memb '!$B$165:$H$165</c:f>
              <c:numCache>
                <c:formatCode>0.0%</c:formatCode>
                <c:ptCount val="7"/>
                <c:pt idx="0">
                  <c:v>0.49854733560090708</c:v>
                </c:pt>
                <c:pt idx="1">
                  <c:v>0.46002182338111902</c:v>
                </c:pt>
                <c:pt idx="2">
                  <c:v>0.49601973315394288</c:v>
                </c:pt>
                <c:pt idx="3">
                  <c:v>0.86398030814112503</c:v>
                </c:pt>
                <c:pt idx="4">
                  <c:v>0.48796699518679953</c:v>
                </c:pt>
                <c:pt idx="5">
                  <c:v>0.73660216796677169</c:v>
                </c:pt>
                <c:pt idx="6">
                  <c:v>0.69811773744358485</c:v>
                </c:pt>
              </c:numCache>
            </c:numRef>
          </c:val>
        </c:ser>
        <c:gapWidth val="199"/>
        <c:axId val="40671488"/>
        <c:axId val="40685568"/>
      </c:barChart>
      <c:catAx>
        <c:axId val="40671488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85568"/>
        <c:crosses val="autoZero"/>
        <c:auto val="1"/>
        <c:lblAlgn val="ctr"/>
        <c:lblOffset val="100"/>
      </c:catAx>
      <c:valAx>
        <c:axId val="406855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7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NZ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'adj Thames, QT E book, QT memb '!$A$178</c:f>
              <c:strCache>
                <c:ptCount val="1"/>
                <c:pt idx="0">
                  <c:v>Issues per capita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'adj Thames, QT E book, QT memb '!$B$177:$H$177</c:f>
              <c:strCache>
                <c:ptCount val="7"/>
                <c:pt idx="0">
                  <c:v>Queenstown Lakes</c:v>
                </c:pt>
                <c:pt idx="1">
                  <c:v>South Taranaki</c:v>
                </c:pt>
                <c:pt idx="2">
                  <c:v>Selwyn</c:v>
                </c:pt>
                <c:pt idx="3">
                  <c:v>Taupo</c:v>
                </c:pt>
                <c:pt idx="4">
                  <c:v>Thames-Coromandel</c:v>
                </c:pt>
                <c:pt idx="5">
                  <c:v>Southland</c:v>
                </c:pt>
                <c:pt idx="6">
                  <c:v>Waitaki</c:v>
                </c:pt>
              </c:strCache>
            </c:strRef>
          </c:cat>
          <c:val>
            <c:numRef>
              <c:f>'adj Thames, QT E book, QT memb '!$B$178:$H$178</c:f>
              <c:numCache>
                <c:formatCode>0.0</c:formatCode>
                <c:ptCount val="7"/>
                <c:pt idx="0">
                  <c:v>14.853564342403681</c:v>
                </c:pt>
                <c:pt idx="1">
                  <c:v>8.1546073672724511</c:v>
                </c:pt>
                <c:pt idx="2">
                  <c:v>8.1319878910191719</c:v>
                </c:pt>
                <c:pt idx="3">
                  <c:v>11.766311119214748</c:v>
                </c:pt>
                <c:pt idx="4">
                  <c:v>8.4898769959507998</c:v>
                </c:pt>
                <c:pt idx="5">
                  <c:v>10.671596933779119</c:v>
                </c:pt>
                <c:pt idx="6">
                  <c:v>11.782723518678575</c:v>
                </c:pt>
              </c:numCache>
            </c:numRef>
          </c:val>
        </c:ser>
        <c:gapWidth val="199"/>
        <c:axId val="40715392"/>
        <c:axId val="40716928"/>
      </c:barChart>
      <c:catAx>
        <c:axId val="40715392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16928"/>
        <c:crosses val="autoZero"/>
        <c:auto val="1"/>
        <c:lblAlgn val="ctr"/>
        <c:lblOffset val="100"/>
      </c:catAx>
      <c:valAx>
        <c:axId val="407169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1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NZ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18871236529274543"/>
          <c:y val="0.21092799587637534"/>
          <c:w val="0.77601377624708412"/>
          <c:h val="0.48965464153840832"/>
        </c:manualLayout>
      </c:layout>
      <c:barChart>
        <c:barDir val="col"/>
        <c:grouping val="clustered"/>
        <c:ser>
          <c:idx val="0"/>
          <c:order val="0"/>
          <c:tx>
            <c:strRef>
              <c:f>'adj Thames, QT E book, QT memb '!$A$122</c:f>
              <c:strCache>
                <c:ptCount val="1"/>
                <c:pt idx="0">
                  <c:v>Operating expenditure per capita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'adj Thames, QT E book, QT memb '!$B$121:$H$121</c:f>
              <c:strCache>
                <c:ptCount val="7"/>
                <c:pt idx="0">
                  <c:v>Queenstown Lakes</c:v>
                </c:pt>
                <c:pt idx="1">
                  <c:v>South Taranaki</c:v>
                </c:pt>
                <c:pt idx="2">
                  <c:v>Selwyn</c:v>
                </c:pt>
                <c:pt idx="3">
                  <c:v>Taupo</c:v>
                </c:pt>
                <c:pt idx="4">
                  <c:v>Thames-Coromandel</c:v>
                </c:pt>
                <c:pt idx="5">
                  <c:v>Southland</c:v>
                </c:pt>
                <c:pt idx="6">
                  <c:v>Waitaki</c:v>
                </c:pt>
              </c:strCache>
            </c:strRef>
          </c:cat>
          <c:val>
            <c:numRef>
              <c:f>'adj Thames, QT E book, QT memb '!$B$122:$H$122</c:f>
              <c:numCache>
                <c:formatCode>"$"#,##0.00_);[Red]\("$"#,##0.00\)</c:formatCode>
                <c:ptCount val="7"/>
                <c:pt idx="0">
                  <c:v>67.88548752834437</c:v>
                </c:pt>
                <c:pt idx="1">
                  <c:v>93.184558076532042</c:v>
                </c:pt>
                <c:pt idx="2">
                  <c:v>40.864087902231041</c:v>
                </c:pt>
                <c:pt idx="3">
                  <c:v>57.808186707995254</c:v>
                </c:pt>
                <c:pt idx="4">
                  <c:v>44.920582168232855</c:v>
                </c:pt>
                <c:pt idx="5">
                  <c:v>50.304697261337665</c:v>
                </c:pt>
                <c:pt idx="6">
                  <c:v>46.890473446653225</c:v>
                </c:pt>
              </c:numCache>
            </c:numRef>
          </c:val>
        </c:ser>
        <c:dLbls>
          <c:showVal val="1"/>
        </c:dLbls>
        <c:gapWidth val="165"/>
        <c:overlap val="-90"/>
        <c:axId val="40739584"/>
        <c:axId val="40741120"/>
      </c:barChart>
      <c:catAx>
        <c:axId val="4073958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41120"/>
        <c:crosses val="autoZero"/>
        <c:auto val="1"/>
        <c:lblAlgn val="ctr"/>
        <c:lblOffset val="100"/>
      </c:catAx>
      <c:valAx>
        <c:axId val="40741120"/>
        <c:scaling>
          <c:orientation val="minMax"/>
        </c:scaling>
        <c:delete val="1"/>
        <c:axPos val="l"/>
        <c:numFmt formatCode="&quot;$&quot;#,##0_);[Red]\(&quot;$&quot;#,##0\)" sourceLinked="0"/>
        <c:majorTickMark val="none"/>
        <c:tickLblPos val="none"/>
        <c:crossAx val="4073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NZ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18640163406020532"/>
          <c:y val="0.19236583724835718"/>
          <c:w val="0.77863784605158937"/>
          <c:h val="0.50821680016642556"/>
        </c:manualLayout>
      </c:layout>
      <c:barChart>
        <c:barDir val="col"/>
        <c:grouping val="clustered"/>
        <c:ser>
          <c:idx val="0"/>
          <c:order val="0"/>
          <c:tx>
            <c:strRef>
              <c:f>'adj Thames, QT E book, QT memb '!$A$136</c:f>
              <c:strCache>
                <c:ptCount val="1"/>
                <c:pt idx="0">
                  <c:v>Operating expenditure per issue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'adj Thames, QT E book, QT memb '!$B$135:$H$135</c:f>
              <c:strCache>
                <c:ptCount val="7"/>
                <c:pt idx="0">
                  <c:v>Queenstown Lakes</c:v>
                </c:pt>
                <c:pt idx="1">
                  <c:v>South Taranaki</c:v>
                </c:pt>
                <c:pt idx="2">
                  <c:v>Selwyn</c:v>
                </c:pt>
                <c:pt idx="3">
                  <c:v>Taupo</c:v>
                </c:pt>
                <c:pt idx="4">
                  <c:v>Thames-Coromandel</c:v>
                </c:pt>
                <c:pt idx="5">
                  <c:v>Southland</c:v>
                </c:pt>
                <c:pt idx="6">
                  <c:v>Waitaki</c:v>
                </c:pt>
              </c:strCache>
            </c:strRef>
          </c:cat>
          <c:val>
            <c:numRef>
              <c:f>'adj Thames, QT E book, QT memb '!$B$136:$H$136</c:f>
              <c:numCache>
                <c:formatCode>"$"#,##0.00_);[Red]\("$"#,##0.00\)</c:formatCode>
                <c:ptCount val="7"/>
                <c:pt idx="0">
                  <c:v>4.5703163202751735</c:v>
                </c:pt>
                <c:pt idx="1">
                  <c:v>11.427228053985463</c:v>
                </c:pt>
                <c:pt idx="2">
                  <c:v>5.0251043717564432</c:v>
                </c:pt>
                <c:pt idx="3">
                  <c:v>4.9130255117589625</c:v>
                </c:pt>
                <c:pt idx="4">
                  <c:v>5.2910757352147337</c:v>
                </c:pt>
                <c:pt idx="5">
                  <c:v>4.7138865507660714</c:v>
                </c:pt>
                <c:pt idx="6">
                  <c:v>3.9795954960939177</c:v>
                </c:pt>
              </c:numCache>
            </c:numRef>
          </c:val>
        </c:ser>
        <c:dLbls>
          <c:showVal val="1"/>
        </c:dLbls>
        <c:gapWidth val="165"/>
        <c:overlap val="-90"/>
        <c:axId val="40758272"/>
        <c:axId val="40788736"/>
      </c:barChart>
      <c:catAx>
        <c:axId val="4075827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88736"/>
        <c:crosses val="autoZero"/>
        <c:auto val="1"/>
        <c:lblAlgn val="ctr"/>
        <c:lblOffset val="100"/>
      </c:catAx>
      <c:valAx>
        <c:axId val="40788736"/>
        <c:scaling>
          <c:orientation val="minMax"/>
        </c:scaling>
        <c:delete val="1"/>
        <c:axPos val="l"/>
        <c:numFmt formatCode="&quot;$&quot;#,##0_);[Red]\(&quot;$&quot;#,##0\)" sourceLinked="0"/>
        <c:majorTickMark val="none"/>
        <c:tickLblPos val="none"/>
        <c:crossAx val="4075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NZ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Residents overall satisfaction %</a:t>
            </a:r>
          </a:p>
        </c:rich>
      </c:tx>
      <c:layout>
        <c:manualLayout>
          <c:xMode val="edge"/>
          <c:yMode val="edge"/>
          <c:x val="0.18583941406929647"/>
          <c:y val="1.5401066548161323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4830401443864727"/>
          <c:y val="0.26305337418649383"/>
          <c:w val="0.81509103810268513"/>
          <c:h val="0.48499947374268393"/>
        </c:manualLayout>
      </c:layout>
      <c:barChart>
        <c:barDir val="col"/>
        <c:grouping val="clustered"/>
        <c:ser>
          <c:idx val="0"/>
          <c:order val="0"/>
          <c:tx>
            <c:strRef>
              <c:f>'adj Thames, QT E book, QT memb '!$A$207</c:f>
              <c:strCache>
                <c:ptCount val="1"/>
                <c:pt idx="0">
                  <c:v>Overall Satisfaction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'adj Thames, QT E book, QT memb '!$B$206:$H$206</c:f>
              <c:strCache>
                <c:ptCount val="7"/>
                <c:pt idx="0">
                  <c:v>Queenstown Lakes</c:v>
                </c:pt>
                <c:pt idx="1">
                  <c:v>South Taranaki</c:v>
                </c:pt>
                <c:pt idx="2">
                  <c:v>Selwyn</c:v>
                </c:pt>
                <c:pt idx="3">
                  <c:v>Taupo</c:v>
                </c:pt>
                <c:pt idx="4">
                  <c:v>Thames-Coromandel</c:v>
                </c:pt>
                <c:pt idx="5">
                  <c:v>Southland</c:v>
                </c:pt>
                <c:pt idx="6">
                  <c:v>Waitaki</c:v>
                </c:pt>
              </c:strCache>
            </c:strRef>
          </c:cat>
          <c:val>
            <c:numRef>
              <c:f>'adj Thames, QT E book, QT memb '!$B$207:$H$207</c:f>
              <c:numCache>
                <c:formatCode>0%</c:formatCode>
                <c:ptCount val="7"/>
                <c:pt idx="0">
                  <c:v>0.85500000000000065</c:v>
                </c:pt>
                <c:pt idx="1">
                  <c:v>0.97000000000000064</c:v>
                </c:pt>
                <c:pt idx="2">
                  <c:v>0.86000000000000065</c:v>
                </c:pt>
                <c:pt idx="3">
                  <c:v>0.68</c:v>
                </c:pt>
                <c:pt idx="4">
                  <c:v>0.94000000000000061</c:v>
                </c:pt>
                <c:pt idx="5">
                  <c:v>0.91500000000000004</c:v>
                </c:pt>
                <c:pt idx="6">
                  <c:v>0.95000000000000062</c:v>
                </c:pt>
              </c:numCache>
            </c:numRef>
          </c:val>
        </c:ser>
        <c:gapWidth val="199"/>
        <c:axId val="40828288"/>
        <c:axId val="41763968"/>
      </c:barChart>
      <c:catAx>
        <c:axId val="40828288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63968"/>
        <c:crosses val="autoZero"/>
        <c:auto val="1"/>
        <c:lblAlgn val="ctr"/>
        <c:lblOffset val="100"/>
      </c:catAx>
      <c:valAx>
        <c:axId val="41763968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2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3C19EE-5E44-4DA8-91FE-A32A3EE18140}" type="doc">
      <dgm:prSet loTypeId="urn:microsoft.com/office/officeart/2005/8/layout/cycle4" loCatId="relationship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NZ"/>
        </a:p>
      </dgm:t>
    </dgm:pt>
    <dgm:pt modelId="{87125AAE-D8BE-4384-834B-501D4011695D}">
      <dgm:prSet phldrT="[Text]"/>
      <dgm:spPr/>
      <dgm:t>
        <a:bodyPr/>
        <a:lstStyle/>
        <a:p>
          <a:r>
            <a:rPr lang="en-NZ" dirty="0" smtClean="0"/>
            <a:t>Branches</a:t>
          </a:r>
          <a:endParaRPr lang="en-NZ" dirty="0"/>
        </a:p>
      </dgm:t>
    </dgm:pt>
    <dgm:pt modelId="{89729D76-72CF-40C4-B86E-A31FC64D07D8}" type="parTrans" cxnId="{D9CCB2A8-FDD7-4944-B4F0-A8DC9985B651}">
      <dgm:prSet/>
      <dgm:spPr/>
      <dgm:t>
        <a:bodyPr/>
        <a:lstStyle/>
        <a:p>
          <a:endParaRPr lang="en-NZ"/>
        </a:p>
      </dgm:t>
    </dgm:pt>
    <dgm:pt modelId="{4C2A6158-45DA-4F1C-90B6-F9DF2CC70089}" type="sibTrans" cxnId="{D9CCB2A8-FDD7-4944-B4F0-A8DC9985B651}">
      <dgm:prSet/>
      <dgm:spPr/>
      <dgm:t>
        <a:bodyPr/>
        <a:lstStyle/>
        <a:p>
          <a:endParaRPr lang="en-NZ"/>
        </a:p>
      </dgm:t>
    </dgm:pt>
    <dgm:pt modelId="{75DCB368-A97A-49CF-9771-508146EAA756}">
      <dgm:prSet phldrT="[Text]"/>
      <dgm:spPr/>
      <dgm:t>
        <a:bodyPr/>
        <a:lstStyle/>
        <a:p>
          <a:r>
            <a:rPr lang="en-NZ" dirty="0" smtClean="0"/>
            <a:t>More branches = higher cost</a:t>
          </a:r>
          <a:endParaRPr lang="en-NZ" dirty="0"/>
        </a:p>
      </dgm:t>
    </dgm:pt>
    <dgm:pt modelId="{EB887368-B824-4BD1-B762-F7F3C4E1E3F9}" type="parTrans" cxnId="{559AB3B7-BA70-4E4C-AB7D-14DEF3AE2882}">
      <dgm:prSet/>
      <dgm:spPr/>
      <dgm:t>
        <a:bodyPr/>
        <a:lstStyle/>
        <a:p>
          <a:endParaRPr lang="en-NZ"/>
        </a:p>
      </dgm:t>
    </dgm:pt>
    <dgm:pt modelId="{783A16A5-C408-433E-8664-E200D729D57D}" type="sibTrans" cxnId="{559AB3B7-BA70-4E4C-AB7D-14DEF3AE2882}">
      <dgm:prSet/>
      <dgm:spPr/>
      <dgm:t>
        <a:bodyPr/>
        <a:lstStyle/>
        <a:p>
          <a:endParaRPr lang="en-NZ"/>
        </a:p>
      </dgm:t>
    </dgm:pt>
    <dgm:pt modelId="{BB2C4DCC-2682-48CF-A31C-FCC7776F5605}">
      <dgm:prSet phldrT="[Text]"/>
      <dgm:spPr/>
      <dgm:t>
        <a:bodyPr/>
        <a:lstStyle/>
        <a:p>
          <a:r>
            <a:rPr lang="en-NZ" dirty="0" smtClean="0"/>
            <a:t>Opening hours</a:t>
          </a:r>
          <a:endParaRPr lang="en-NZ" dirty="0"/>
        </a:p>
      </dgm:t>
    </dgm:pt>
    <dgm:pt modelId="{53FC7854-F445-4B73-A261-327F40A90E0B}" type="parTrans" cxnId="{9E82B794-4A45-42A4-A3F3-09BC5835493B}">
      <dgm:prSet/>
      <dgm:spPr/>
      <dgm:t>
        <a:bodyPr/>
        <a:lstStyle/>
        <a:p>
          <a:endParaRPr lang="en-NZ"/>
        </a:p>
      </dgm:t>
    </dgm:pt>
    <dgm:pt modelId="{43433FB5-B517-499E-9C6B-8AB656CB8E41}" type="sibTrans" cxnId="{9E82B794-4A45-42A4-A3F3-09BC5835493B}">
      <dgm:prSet/>
      <dgm:spPr/>
      <dgm:t>
        <a:bodyPr/>
        <a:lstStyle/>
        <a:p>
          <a:endParaRPr lang="en-NZ"/>
        </a:p>
      </dgm:t>
    </dgm:pt>
    <dgm:pt modelId="{DA803400-2B75-42D6-9C07-114B9C71CEEF}">
      <dgm:prSet phldrT="[Text]"/>
      <dgm:spPr/>
      <dgm:t>
        <a:bodyPr/>
        <a:lstStyle/>
        <a:p>
          <a:r>
            <a:rPr lang="en-NZ" dirty="0" smtClean="0"/>
            <a:t>Longer hours = multiplier effect (on branches)</a:t>
          </a:r>
          <a:endParaRPr lang="en-NZ" dirty="0"/>
        </a:p>
      </dgm:t>
    </dgm:pt>
    <dgm:pt modelId="{3381413E-100B-4F89-8450-7CD53E8E84DE}" type="parTrans" cxnId="{1D4343E6-F7E2-4FB6-AEDA-5782F7E5F866}">
      <dgm:prSet/>
      <dgm:spPr/>
      <dgm:t>
        <a:bodyPr/>
        <a:lstStyle/>
        <a:p>
          <a:endParaRPr lang="en-NZ"/>
        </a:p>
      </dgm:t>
    </dgm:pt>
    <dgm:pt modelId="{E0898F2C-E42F-483C-B38D-A794B81E36F7}" type="sibTrans" cxnId="{1D4343E6-F7E2-4FB6-AEDA-5782F7E5F866}">
      <dgm:prSet/>
      <dgm:spPr/>
      <dgm:t>
        <a:bodyPr/>
        <a:lstStyle/>
        <a:p>
          <a:endParaRPr lang="en-NZ"/>
        </a:p>
      </dgm:t>
    </dgm:pt>
    <dgm:pt modelId="{8A314BB7-AC15-46FE-A50F-C54808C1E93D}">
      <dgm:prSet phldrT="[Text]"/>
      <dgm:spPr/>
      <dgm:t>
        <a:bodyPr/>
        <a:lstStyle/>
        <a:p>
          <a:r>
            <a:rPr lang="en-NZ" dirty="0" smtClean="0"/>
            <a:t>Staff levels</a:t>
          </a:r>
          <a:endParaRPr lang="en-NZ" dirty="0"/>
        </a:p>
      </dgm:t>
    </dgm:pt>
    <dgm:pt modelId="{61DD0FDC-E56B-44DE-AF2C-A47DB2AA3CDB}" type="parTrans" cxnId="{5707684D-E134-4FF3-9137-7B9A1BF02505}">
      <dgm:prSet/>
      <dgm:spPr/>
      <dgm:t>
        <a:bodyPr/>
        <a:lstStyle/>
        <a:p>
          <a:endParaRPr lang="en-NZ"/>
        </a:p>
      </dgm:t>
    </dgm:pt>
    <dgm:pt modelId="{D25C021A-DB59-43EB-A057-A4322755F702}" type="sibTrans" cxnId="{5707684D-E134-4FF3-9137-7B9A1BF02505}">
      <dgm:prSet/>
      <dgm:spPr/>
      <dgm:t>
        <a:bodyPr/>
        <a:lstStyle/>
        <a:p>
          <a:endParaRPr lang="en-NZ"/>
        </a:p>
      </dgm:t>
    </dgm:pt>
    <dgm:pt modelId="{A82FF602-56A1-4C62-9C3B-D0BE59CA1C42}">
      <dgm:prSet phldrT="[Text]"/>
      <dgm:spPr/>
      <dgm:t>
        <a:bodyPr/>
        <a:lstStyle/>
        <a:p>
          <a:r>
            <a:rPr lang="en-NZ" dirty="0" smtClean="0"/>
            <a:t>Staffed versus self-service</a:t>
          </a:r>
          <a:endParaRPr lang="en-NZ" dirty="0"/>
        </a:p>
      </dgm:t>
    </dgm:pt>
    <dgm:pt modelId="{7DB749B5-3A84-43EC-8AAC-3F11E55B915F}" type="parTrans" cxnId="{24326FC6-BA1F-40D8-8317-3E8F1721702C}">
      <dgm:prSet/>
      <dgm:spPr/>
      <dgm:t>
        <a:bodyPr/>
        <a:lstStyle/>
        <a:p>
          <a:endParaRPr lang="en-NZ"/>
        </a:p>
      </dgm:t>
    </dgm:pt>
    <dgm:pt modelId="{88EE8ACC-6E5D-4DBE-8DB1-0C0E4EC464AB}" type="sibTrans" cxnId="{24326FC6-BA1F-40D8-8317-3E8F1721702C}">
      <dgm:prSet/>
      <dgm:spPr/>
      <dgm:t>
        <a:bodyPr/>
        <a:lstStyle/>
        <a:p>
          <a:endParaRPr lang="en-NZ"/>
        </a:p>
      </dgm:t>
    </dgm:pt>
    <dgm:pt modelId="{2FFB8A69-E903-41F3-BE33-08F272D5C479}">
      <dgm:prSet phldrT="[Text]"/>
      <dgm:spPr/>
      <dgm:t>
        <a:bodyPr/>
        <a:lstStyle/>
        <a:p>
          <a:r>
            <a:rPr lang="en-NZ" dirty="0" smtClean="0"/>
            <a:t>Stock levels</a:t>
          </a:r>
          <a:endParaRPr lang="en-NZ" dirty="0"/>
        </a:p>
      </dgm:t>
    </dgm:pt>
    <dgm:pt modelId="{59D81630-C77C-42F4-85F8-6F7BFDD12672}" type="parTrans" cxnId="{867146C3-3C77-4E63-934A-FBE9F57E867F}">
      <dgm:prSet/>
      <dgm:spPr/>
      <dgm:t>
        <a:bodyPr/>
        <a:lstStyle/>
        <a:p>
          <a:endParaRPr lang="en-NZ"/>
        </a:p>
      </dgm:t>
    </dgm:pt>
    <dgm:pt modelId="{8F550A19-A84A-4CCB-83A2-1B38990E2A6E}" type="sibTrans" cxnId="{867146C3-3C77-4E63-934A-FBE9F57E867F}">
      <dgm:prSet/>
      <dgm:spPr/>
      <dgm:t>
        <a:bodyPr/>
        <a:lstStyle/>
        <a:p>
          <a:endParaRPr lang="en-NZ"/>
        </a:p>
      </dgm:t>
    </dgm:pt>
    <dgm:pt modelId="{CA029A9E-BDD1-48A2-A126-B76FA39967A9}">
      <dgm:prSet phldrT="[Text]"/>
      <dgm:spPr/>
      <dgm:t>
        <a:bodyPr/>
        <a:lstStyle/>
        <a:p>
          <a:r>
            <a:rPr lang="en-NZ" dirty="0" smtClean="0"/>
            <a:t>Direct holding costs plus turnover related costs</a:t>
          </a:r>
          <a:endParaRPr lang="en-NZ" dirty="0"/>
        </a:p>
      </dgm:t>
    </dgm:pt>
    <dgm:pt modelId="{3DB72791-218F-4294-A8C3-61B09943E2FC}" type="parTrans" cxnId="{47899EF2-4E5E-4364-A5BF-5D2061EE0FE7}">
      <dgm:prSet/>
      <dgm:spPr/>
      <dgm:t>
        <a:bodyPr/>
        <a:lstStyle/>
        <a:p>
          <a:endParaRPr lang="en-NZ"/>
        </a:p>
      </dgm:t>
    </dgm:pt>
    <dgm:pt modelId="{8D267DE2-AD92-4C33-88C4-BAEA94708FC6}" type="sibTrans" cxnId="{47899EF2-4E5E-4364-A5BF-5D2061EE0FE7}">
      <dgm:prSet/>
      <dgm:spPr/>
      <dgm:t>
        <a:bodyPr/>
        <a:lstStyle/>
        <a:p>
          <a:endParaRPr lang="en-NZ"/>
        </a:p>
      </dgm:t>
    </dgm:pt>
    <dgm:pt modelId="{AFBD2045-0F82-4D74-AE4D-088F3D94C0E5}" type="pres">
      <dgm:prSet presAssocID="{983C19EE-5E44-4DA8-91FE-A32A3EE1814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DCAE86A5-8D61-475F-A7AE-6281C92ACBE6}" type="pres">
      <dgm:prSet presAssocID="{983C19EE-5E44-4DA8-91FE-A32A3EE18140}" presName="children" presStyleCnt="0"/>
      <dgm:spPr/>
    </dgm:pt>
    <dgm:pt modelId="{3C80BBA2-7798-461A-9406-8C0C71AD1132}" type="pres">
      <dgm:prSet presAssocID="{983C19EE-5E44-4DA8-91FE-A32A3EE18140}" presName="child1group" presStyleCnt="0"/>
      <dgm:spPr/>
    </dgm:pt>
    <dgm:pt modelId="{A0EA3A6C-A3E4-4CBC-BB36-6D98B0E6A161}" type="pres">
      <dgm:prSet presAssocID="{983C19EE-5E44-4DA8-91FE-A32A3EE18140}" presName="child1" presStyleLbl="bgAcc1" presStyleIdx="0" presStyleCnt="4"/>
      <dgm:spPr/>
      <dgm:t>
        <a:bodyPr/>
        <a:lstStyle/>
        <a:p>
          <a:endParaRPr lang="en-NZ"/>
        </a:p>
      </dgm:t>
    </dgm:pt>
    <dgm:pt modelId="{B671FEC3-BABB-478A-B9C8-B567AAEFEECF}" type="pres">
      <dgm:prSet presAssocID="{983C19EE-5E44-4DA8-91FE-A32A3EE1814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E8456DDC-4E84-40D1-84EF-2EF7BA22EA1C}" type="pres">
      <dgm:prSet presAssocID="{983C19EE-5E44-4DA8-91FE-A32A3EE18140}" presName="child2group" presStyleCnt="0"/>
      <dgm:spPr/>
    </dgm:pt>
    <dgm:pt modelId="{154DDC11-B930-44F8-88D8-993A16CEDFC5}" type="pres">
      <dgm:prSet presAssocID="{983C19EE-5E44-4DA8-91FE-A32A3EE18140}" presName="child2" presStyleLbl="bgAcc1" presStyleIdx="1" presStyleCnt="4"/>
      <dgm:spPr/>
      <dgm:t>
        <a:bodyPr/>
        <a:lstStyle/>
        <a:p>
          <a:endParaRPr lang="en-NZ"/>
        </a:p>
      </dgm:t>
    </dgm:pt>
    <dgm:pt modelId="{4B58D131-ACCE-4688-9FCC-CEED3F2335C4}" type="pres">
      <dgm:prSet presAssocID="{983C19EE-5E44-4DA8-91FE-A32A3EE1814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4F05F9E-7AE2-4CCF-9DCE-1A6AE4F7E487}" type="pres">
      <dgm:prSet presAssocID="{983C19EE-5E44-4DA8-91FE-A32A3EE18140}" presName="child3group" presStyleCnt="0"/>
      <dgm:spPr/>
    </dgm:pt>
    <dgm:pt modelId="{A4FF9AB1-96EB-4211-8396-12FFE9BC8C58}" type="pres">
      <dgm:prSet presAssocID="{983C19EE-5E44-4DA8-91FE-A32A3EE18140}" presName="child3" presStyleLbl="bgAcc1" presStyleIdx="2" presStyleCnt="4"/>
      <dgm:spPr/>
      <dgm:t>
        <a:bodyPr/>
        <a:lstStyle/>
        <a:p>
          <a:endParaRPr lang="en-NZ"/>
        </a:p>
      </dgm:t>
    </dgm:pt>
    <dgm:pt modelId="{878EDEFD-6ACC-4314-A5FD-593F1540D58E}" type="pres">
      <dgm:prSet presAssocID="{983C19EE-5E44-4DA8-91FE-A32A3EE1814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564CE168-AE2F-4E14-84F4-B01C3A993D0A}" type="pres">
      <dgm:prSet presAssocID="{983C19EE-5E44-4DA8-91FE-A32A3EE18140}" presName="child4group" presStyleCnt="0"/>
      <dgm:spPr/>
    </dgm:pt>
    <dgm:pt modelId="{332FC765-8C92-40C0-8886-5F570B211558}" type="pres">
      <dgm:prSet presAssocID="{983C19EE-5E44-4DA8-91FE-A32A3EE18140}" presName="child4" presStyleLbl="bgAcc1" presStyleIdx="3" presStyleCnt="4"/>
      <dgm:spPr/>
      <dgm:t>
        <a:bodyPr/>
        <a:lstStyle/>
        <a:p>
          <a:endParaRPr lang="en-NZ"/>
        </a:p>
      </dgm:t>
    </dgm:pt>
    <dgm:pt modelId="{764011EF-9271-4384-9BD7-33DE1FC89A64}" type="pres">
      <dgm:prSet presAssocID="{983C19EE-5E44-4DA8-91FE-A32A3EE1814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9B9F344-AD20-4A96-B17A-98F4C7B58B7D}" type="pres">
      <dgm:prSet presAssocID="{983C19EE-5E44-4DA8-91FE-A32A3EE18140}" presName="childPlaceholder" presStyleCnt="0"/>
      <dgm:spPr/>
    </dgm:pt>
    <dgm:pt modelId="{CD570383-3982-42E2-8CA8-52031C85C4C8}" type="pres">
      <dgm:prSet presAssocID="{983C19EE-5E44-4DA8-91FE-A32A3EE18140}" presName="circle" presStyleCnt="0"/>
      <dgm:spPr/>
    </dgm:pt>
    <dgm:pt modelId="{97F18854-DDA4-4002-B268-EAF49DC8C54B}" type="pres">
      <dgm:prSet presAssocID="{983C19EE-5E44-4DA8-91FE-A32A3EE1814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CA86C1B5-270C-4DEC-B466-FD1CAEBA2EBC}" type="pres">
      <dgm:prSet presAssocID="{983C19EE-5E44-4DA8-91FE-A32A3EE1814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5EDE07AF-3591-4A2D-835F-0027D8C01BF4}" type="pres">
      <dgm:prSet presAssocID="{983C19EE-5E44-4DA8-91FE-A32A3EE1814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20221137-9F3D-4CB6-8839-0987A9B1F413}" type="pres">
      <dgm:prSet presAssocID="{983C19EE-5E44-4DA8-91FE-A32A3EE1814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8937CD4A-47B7-4EBD-84C3-720B75CDF204}" type="pres">
      <dgm:prSet presAssocID="{983C19EE-5E44-4DA8-91FE-A32A3EE18140}" presName="quadrantPlaceholder" presStyleCnt="0"/>
      <dgm:spPr/>
    </dgm:pt>
    <dgm:pt modelId="{190F7C14-0AD6-4498-AEDC-570F5157FA6C}" type="pres">
      <dgm:prSet presAssocID="{983C19EE-5E44-4DA8-91FE-A32A3EE18140}" presName="center1" presStyleLbl="fgShp" presStyleIdx="0" presStyleCnt="2"/>
      <dgm:spPr/>
    </dgm:pt>
    <dgm:pt modelId="{ACB16E0E-BA0D-4AFD-BDB6-3A96C7B161D2}" type="pres">
      <dgm:prSet presAssocID="{983C19EE-5E44-4DA8-91FE-A32A3EE18140}" presName="center2" presStyleLbl="fgShp" presStyleIdx="1" presStyleCnt="2"/>
      <dgm:spPr/>
    </dgm:pt>
  </dgm:ptLst>
  <dgm:cxnLst>
    <dgm:cxn modelId="{49B7EA7F-957F-4431-89A0-4F776752F024}" type="presOf" srcId="{983C19EE-5E44-4DA8-91FE-A32A3EE18140}" destId="{AFBD2045-0F82-4D74-AE4D-088F3D94C0E5}" srcOrd="0" destOrd="0" presId="urn:microsoft.com/office/officeart/2005/8/layout/cycle4"/>
    <dgm:cxn modelId="{210D6694-C31A-4424-9142-B40A5E9A8A70}" type="presOf" srcId="{8A314BB7-AC15-46FE-A50F-C54808C1E93D}" destId="{5EDE07AF-3591-4A2D-835F-0027D8C01BF4}" srcOrd="0" destOrd="0" presId="urn:microsoft.com/office/officeart/2005/8/layout/cycle4"/>
    <dgm:cxn modelId="{126EE482-C0F5-4E89-BB0E-A73BA20E461A}" type="presOf" srcId="{2FFB8A69-E903-41F3-BE33-08F272D5C479}" destId="{20221137-9F3D-4CB6-8839-0987A9B1F413}" srcOrd="0" destOrd="0" presId="urn:microsoft.com/office/officeart/2005/8/layout/cycle4"/>
    <dgm:cxn modelId="{57B54F3A-732B-49F9-86EA-828C9568CE3F}" type="presOf" srcId="{CA029A9E-BDD1-48A2-A126-B76FA39967A9}" destId="{332FC765-8C92-40C0-8886-5F570B211558}" srcOrd="0" destOrd="0" presId="urn:microsoft.com/office/officeart/2005/8/layout/cycle4"/>
    <dgm:cxn modelId="{8D998C24-6E81-405E-BE99-D68A11714ED6}" type="presOf" srcId="{A82FF602-56A1-4C62-9C3B-D0BE59CA1C42}" destId="{A4FF9AB1-96EB-4211-8396-12FFE9BC8C58}" srcOrd="0" destOrd="0" presId="urn:microsoft.com/office/officeart/2005/8/layout/cycle4"/>
    <dgm:cxn modelId="{5707684D-E134-4FF3-9137-7B9A1BF02505}" srcId="{983C19EE-5E44-4DA8-91FE-A32A3EE18140}" destId="{8A314BB7-AC15-46FE-A50F-C54808C1E93D}" srcOrd="2" destOrd="0" parTransId="{61DD0FDC-E56B-44DE-AF2C-A47DB2AA3CDB}" sibTransId="{D25C021A-DB59-43EB-A057-A4322755F702}"/>
    <dgm:cxn modelId="{47899EF2-4E5E-4364-A5BF-5D2061EE0FE7}" srcId="{2FFB8A69-E903-41F3-BE33-08F272D5C479}" destId="{CA029A9E-BDD1-48A2-A126-B76FA39967A9}" srcOrd="0" destOrd="0" parTransId="{3DB72791-218F-4294-A8C3-61B09943E2FC}" sibTransId="{8D267DE2-AD92-4C33-88C4-BAEA94708FC6}"/>
    <dgm:cxn modelId="{AFB21E3F-2A31-4CA1-9E8E-61EE60E3910C}" type="presOf" srcId="{DA803400-2B75-42D6-9C07-114B9C71CEEF}" destId="{4B58D131-ACCE-4688-9FCC-CEED3F2335C4}" srcOrd="1" destOrd="0" presId="urn:microsoft.com/office/officeart/2005/8/layout/cycle4"/>
    <dgm:cxn modelId="{0479EF10-8114-4117-8254-4CEB75BEA099}" type="presOf" srcId="{A82FF602-56A1-4C62-9C3B-D0BE59CA1C42}" destId="{878EDEFD-6ACC-4314-A5FD-593F1540D58E}" srcOrd="1" destOrd="0" presId="urn:microsoft.com/office/officeart/2005/8/layout/cycle4"/>
    <dgm:cxn modelId="{672F7A50-40DA-42B4-BC19-3C4C2961A891}" type="presOf" srcId="{CA029A9E-BDD1-48A2-A126-B76FA39967A9}" destId="{764011EF-9271-4384-9BD7-33DE1FC89A64}" srcOrd="1" destOrd="0" presId="urn:microsoft.com/office/officeart/2005/8/layout/cycle4"/>
    <dgm:cxn modelId="{3E216FC6-ACBF-41ED-B79B-4CA134726778}" type="presOf" srcId="{75DCB368-A97A-49CF-9771-508146EAA756}" destId="{B671FEC3-BABB-478A-B9C8-B567AAEFEECF}" srcOrd="1" destOrd="0" presId="urn:microsoft.com/office/officeart/2005/8/layout/cycle4"/>
    <dgm:cxn modelId="{1D4343E6-F7E2-4FB6-AEDA-5782F7E5F866}" srcId="{BB2C4DCC-2682-48CF-A31C-FCC7776F5605}" destId="{DA803400-2B75-42D6-9C07-114B9C71CEEF}" srcOrd="0" destOrd="0" parTransId="{3381413E-100B-4F89-8450-7CD53E8E84DE}" sibTransId="{E0898F2C-E42F-483C-B38D-A794B81E36F7}"/>
    <dgm:cxn modelId="{C0FDF178-ADBB-4DC1-9801-01256C8609A5}" type="presOf" srcId="{DA803400-2B75-42D6-9C07-114B9C71CEEF}" destId="{154DDC11-B930-44F8-88D8-993A16CEDFC5}" srcOrd="0" destOrd="0" presId="urn:microsoft.com/office/officeart/2005/8/layout/cycle4"/>
    <dgm:cxn modelId="{10BDAC91-5DB5-402A-8B33-F5C81FFEE952}" type="presOf" srcId="{75DCB368-A97A-49CF-9771-508146EAA756}" destId="{A0EA3A6C-A3E4-4CBC-BB36-6D98B0E6A161}" srcOrd="0" destOrd="0" presId="urn:microsoft.com/office/officeart/2005/8/layout/cycle4"/>
    <dgm:cxn modelId="{867146C3-3C77-4E63-934A-FBE9F57E867F}" srcId="{983C19EE-5E44-4DA8-91FE-A32A3EE18140}" destId="{2FFB8A69-E903-41F3-BE33-08F272D5C479}" srcOrd="3" destOrd="0" parTransId="{59D81630-C77C-42F4-85F8-6F7BFDD12672}" sibTransId="{8F550A19-A84A-4CCB-83A2-1B38990E2A6E}"/>
    <dgm:cxn modelId="{DBF8D3CA-2344-484C-A5DD-F28F15B82E98}" type="presOf" srcId="{BB2C4DCC-2682-48CF-A31C-FCC7776F5605}" destId="{CA86C1B5-270C-4DEC-B466-FD1CAEBA2EBC}" srcOrd="0" destOrd="0" presId="urn:microsoft.com/office/officeart/2005/8/layout/cycle4"/>
    <dgm:cxn modelId="{D9CCB2A8-FDD7-4944-B4F0-A8DC9985B651}" srcId="{983C19EE-5E44-4DA8-91FE-A32A3EE18140}" destId="{87125AAE-D8BE-4384-834B-501D4011695D}" srcOrd="0" destOrd="0" parTransId="{89729D76-72CF-40C4-B86E-A31FC64D07D8}" sibTransId="{4C2A6158-45DA-4F1C-90B6-F9DF2CC70089}"/>
    <dgm:cxn modelId="{559AB3B7-BA70-4E4C-AB7D-14DEF3AE2882}" srcId="{87125AAE-D8BE-4384-834B-501D4011695D}" destId="{75DCB368-A97A-49CF-9771-508146EAA756}" srcOrd="0" destOrd="0" parTransId="{EB887368-B824-4BD1-B762-F7F3C4E1E3F9}" sibTransId="{783A16A5-C408-433E-8664-E200D729D57D}"/>
    <dgm:cxn modelId="{24326FC6-BA1F-40D8-8317-3E8F1721702C}" srcId="{8A314BB7-AC15-46FE-A50F-C54808C1E93D}" destId="{A82FF602-56A1-4C62-9C3B-D0BE59CA1C42}" srcOrd="0" destOrd="0" parTransId="{7DB749B5-3A84-43EC-8AAC-3F11E55B915F}" sibTransId="{88EE8ACC-6E5D-4DBE-8DB1-0C0E4EC464AB}"/>
    <dgm:cxn modelId="{F31F6B12-A62A-442D-AF8D-59031AB2BEC5}" type="presOf" srcId="{87125AAE-D8BE-4384-834B-501D4011695D}" destId="{97F18854-DDA4-4002-B268-EAF49DC8C54B}" srcOrd="0" destOrd="0" presId="urn:microsoft.com/office/officeart/2005/8/layout/cycle4"/>
    <dgm:cxn modelId="{9E82B794-4A45-42A4-A3F3-09BC5835493B}" srcId="{983C19EE-5E44-4DA8-91FE-A32A3EE18140}" destId="{BB2C4DCC-2682-48CF-A31C-FCC7776F5605}" srcOrd="1" destOrd="0" parTransId="{53FC7854-F445-4B73-A261-327F40A90E0B}" sibTransId="{43433FB5-B517-499E-9C6B-8AB656CB8E41}"/>
    <dgm:cxn modelId="{06854B54-1DF1-44AC-B311-F41F612B661D}" type="presParOf" srcId="{AFBD2045-0F82-4D74-AE4D-088F3D94C0E5}" destId="{DCAE86A5-8D61-475F-A7AE-6281C92ACBE6}" srcOrd="0" destOrd="0" presId="urn:microsoft.com/office/officeart/2005/8/layout/cycle4"/>
    <dgm:cxn modelId="{CA6D9BA4-C5AA-4009-9E1B-4CAE947EAA83}" type="presParOf" srcId="{DCAE86A5-8D61-475F-A7AE-6281C92ACBE6}" destId="{3C80BBA2-7798-461A-9406-8C0C71AD1132}" srcOrd="0" destOrd="0" presId="urn:microsoft.com/office/officeart/2005/8/layout/cycle4"/>
    <dgm:cxn modelId="{B5869DDF-AD5E-4638-8503-06627CBE66FB}" type="presParOf" srcId="{3C80BBA2-7798-461A-9406-8C0C71AD1132}" destId="{A0EA3A6C-A3E4-4CBC-BB36-6D98B0E6A161}" srcOrd="0" destOrd="0" presId="urn:microsoft.com/office/officeart/2005/8/layout/cycle4"/>
    <dgm:cxn modelId="{D536CDE4-4900-40C8-A720-A38100461B1D}" type="presParOf" srcId="{3C80BBA2-7798-461A-9406-8C0C71AD1132}" destId="{B671FEC3-BABB-478A-B9C8-B567AAEFEECF}" srcOrd="1" destOrd="0" presId="urn:microsoft.com/office/officeart/2005/8/layout/cycle4"/>
    <dgm:cxn modelId="{09D5061A-AEB7-4ABA-8EC7-D9CAC9F47279}" type="presParOf" srcId="{DCAE86A5-8D61-475F-A7AE-6281C92ACBE6}" destId="{E8456DDC-4E84-40D1-84EF-2EF7BA22EA1C}" srcOrd="1" destOrd="0" presId="urn:microsoft.com/office/officeart/2005/8/layout/cycle4"/>
    <dgm:cxn modelId="{486D848C-3D99-4218-96CD-B8B753A55273}" type="presParOf" srcId="{E8456DDC-4E84-40D1-84EF-2EF7BA22EA1C}" destId="{154DDC11-B930-44F8-88D8-993A16CEDFC5}" srcOrd="0" destOrd="0" presId="urn:microsoft.com/office/officeart/2005/8/layout/cycle4"/>
    <dgm:cxn modelId="{DAC819D1-5A68-429F-9F86-C924672F88E8}" type="presParOf" srcId="{E8456DDC-4E84-40D1-84EF-2EF7BA22EA1C}" destId="{4B58D131-ACCE-4688-9FCC-CEED3F2335C4}" srcOrd="1" destOrd="0" presId="urn:microsoft.com/office/officeart/2005/8/layout/cycle4"/>
    <dgm:cxn modelId="{508330FC-9D4D-4EBA-8079-47CCCE0F1A16}" type="presParOf" srcId="{DCAE86A5-8D61-475F-A7AE-6281C92ACBE6}" destId="{64F05F9E-7AE2-4CCF-9DCE-1A6AE4F7E487}" srcOrd="2" destOrd="0" presId="urn:microsoft.com/office/officeart/2005/8/layout/cycle4"/>
    <dgm:cxn modelId="{3860F2BA-64F8-4709-82B7-03758027F668}" type="presParOf" srcId="{64F05F9E-7AE2-4CCF-9DCE-1A6AE4F7E487}" destId="{A4FF9AB1-96EB-4211-8396-12FFE9BC8C58}" srcOrd="0" destOrd="0" presId="urn:microsoft.com/office/officeart/2005/8/layout/cycle4"/>
    <dgm:cxn modelId="{645DBDA8-78ED-42F2-94C0-511A2A7E41FF}" type="presParOf" srcId="{64F05F9E-7AE2-4CCF-9DCE-1A6AE4F7E487}" destId="{878EDEFD-6ACC-4314-A5FD-593F1540D58E}" srcOrd="1" destOrd="0" presId="urn:microsoft.com/office/officeart/2005/8/layout/cycle4"/>
    <dgm:cxn modelId="{6F6648DC-7B4D-4BC5-BDEB-4F55A3DDE52B}" type="presParOf" srcId="{DCAE86A5-8D61-475F-A7AE-6281C92ACBE6}" destId="{564CE168-AE2F-4E14-84F4-B01C3A993D0A}" srcOrd="3" destOrd="0" presId="urn:microsoft.com/office/officeart/2005/8/layout/cycle4"/>
    <dgm:cxn modelId="{21F8B08B-49F8-47D8-A6EA-C2C9824DFB0B}" type="presParOf" srcId="{564CE168-AE2F-4E14-84F4-B01C3A993D0A}" destId="{332FC765-8C92-40C0-8886-5F570B211558}" srcOrd="0" destOrd="0" presId="urn:microsoft.com/office/officeart/2005/8/layout/cycle4"/>
    <dgm:cxn modelId="{E215B4CC-DD9C-4267-9391-B217E05F6D9C}" type="presParOf" srcId="{564CE168-AE2F-4E14-84F4-B01C3A993D0A}" destId="{764011EF-9271-4384-9BD7-33DE1FC89A64}" srcOrd="1" destOrd="0" presId="urn:microsoft.com/office/officeart/2005/8/layout/cycle4"/>
    <dgm:cxn modelId="{62D438E9-FA4F-4A23-95AF-A11890D61912}" type="presParOf" srcId="{DCAE86A5-8D61-475F-A7AE-6281C92ACBE6}" destId="{F9B9F344-AD20-4A96-B17A-98F4C7B58B7D}" srcOrd="4" destOrd="0" presId="urn:microsoft.com/office/officeart/2005/8/layout/cycle4"/>
    <dgm:cxn modelId="{6AB042B5-D5AA-496E-8957-6112B8709864}" type="presParOf" srcId="{AFBD2045-0F82-4D74-AE4D-088F3D94C0E5}" destId="{CD570383-3982-42E2-8CA8-52031C85C4C8}" srcOrd="1" destOrd="0" presId="urn:microsoft.com/office/officeart/2005/8/layout/cycle4"/>
    <dgm:cxn modelId="{0F5CCF94-E3C0-41B2-8332-7D01E55FBAEF}" type="presParOf" srcId="{CD570383-3982-42E2-8CA8-52031C85C4C8}" destId="{97F18854-DDA4-4002-B268-EAF49DC8C54B}" srcOrd="0" destOrd="0" presId="urn:microsoft.com/office/officeart/2005/8/layout/cycle4"/>
    <dgm:cxn modelId="{560D93F4-EB79-4F48-9BCE-FEEB2F40FA3A}" type="presParOf" srcId="{CD570383-3982-42E2-8CA8-52031C85C4C8}" destId="{CA86C1B5-270C-4DEC-B466-FD1CAEBA2EBC}" srcOrd="1" destOrd="0" presId="urn:microsoft.com/office/officeart/2005/8/layout/cycle4"/>
    <dgm:cxn modelId="{171EE331-0539-4043-A793-EBFA546417EA}" type="presParOf" srcId="{CD570383-3982-42E2-8CA8-52031C85C4C8}" destId="{5EDE07AF-3591-4A2D-835F-0027D8C01BF4}" srcOrd="2" destOrd="0" presId="urn:microsoft.com/office/officeart/2005/8/layout/cycle4"/>
    <dgm:cxn modelId="{02709140-99E9-4352-AE6C-12230762238F}" type="presParOf" srcId="{CD570383-3982-42E2-8CA8-52031C85C4C8}" destId="{20221137-9F3D-4CB6-8839-0987A9B1F413}" srcOrd="3" destOrd="0" presId="urn:microsoft.com/office/officeart/2005/8/layout/cycle4"/>
    <dgm:cxn modelId="{F763A63C-1E8F-4C8B-8892-578544E4AAA1}" type="presParOf" srcId="{CD570383-3982-42E2-8CA8-52031C85C4C8}" destId="{8937CD4A-47B7-4EBD-84C3-720B75CDF204}" srcOrd="4" destOrd="0" presId="urn:microsoft.com/office/officeart/2005/8/layout/cycle4"/>
    <dgm:cxn modelId="{8726A9A3-37C4-4829-857E-FFA349E21909}" type="presParOf" srcId="{AFBD2045-0F82-4D74-AE4D-088F3D94C0E5}" destId="{190F7C14-0AD6-4498-AEDC-570F5157FA6C}" srcOrd="2" destOrd="0" presId="urn:microsoft.com/office/officeart/2005/8/layout/cycle4"/>
    <dgm:cxn modelId="{AC8E8878-7EA4-49C6-B31F-2D5532169EC2}" type="presParOf" srcId="{AFBD2045-0F82-4D74-AE4D-088F3D94C0E5}" destId="{ACB16E0E-BA0D-4AFD-BDB6-3A96C7B161D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0.80625</cdr:x>
      <cdr:y>0.11769</cdr:y>
    </cdr:from>
    <cdr:to>
      <cdr:x>0.95499</cdr:x>
      <cdr:y>0.19724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35080" y="532656"/>
          <a:ext cx="1224136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NZ" sz="1600" b="1" dirty="0" smtClean="0"/>
            <a:t>65 hours</a:t>
          </a:r>
          <a:endParaRPr lang="en-NZ" sz="1600" b="1" dirty="0"/>
        </a:p>
      </cdr:txBody>
    </cdr:sp>
  </cdr:relSizeAnchor>
  <cdr:relSizeAnchor xmlns:cdr="http://schemas.openxmlformats.org/drawingml/2006/chartDrawing">
    <cdr:from>
      <cdr:x>0.80625</cdr:x>
      <cdr:y>0.40407</cdr:y>
    </cdr:from>
    <cdr:to>
      <cdr:x>0.95499</cdr:x>
      <cdr:y>0.48362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635080" y="1828800"/>
          <a:ext cx="1224136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NZ" sz="1600" b="1" dirty="0" smtClean="0"/>
            <a:t>48 hours</a:t>
          </a:r>
          <a:endParaRPr lang="en-NZ" sz="1600" b="1" dirty="0"/>
        </a:p>
      </cdr:txBody>
    </cdr:sp>
  </cdr:relSizeAnchor>
  <cdr:relSizeAnchor xmlns:cdr="http://schemas.openxmlformats.org/drawingml/2006/chartDrawing">
    <cdr:from>
      <cdr:x>0.7975</cdr:x>
      <cdr:y>0.75409</cdr:y>
    </cdr:from>
    <cdr:to>
      <cdr:x>0.94624</cdr:x>
      <cdr:y>0.83364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563072" y="3412976"/>
          <a:ext cx="1224136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NZ" sz="1600" b="1" dirty="0" smtClean="0"/>
            <a:t>42 hours</a:t>
          </a:r>
          <a:endParaRPr lang="en-NZ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2328E9D-FD09-43E0-9996-93EF666D88F4}" type="datetimeFigureOut">
              <a:rPr lang="en-NZ"/>
              <a:pPr>
                <a:defRPr/>
              </a:pPr>
              <a:t>29/01/2014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0074193-9A1E-4A16-97FA-766DF3C1872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143141E-A25F-4758-AF05-B8A08AE79D34}" type="slidenum">
              <a:rPr lang="en-NZ" sz="1200">
                <a:latin typeface="Calibri" pitchFamily="34" charset="0"/>
              </a:rPr>
              <a:pPr algn="r"/>
              <a:t>1</a:t>
            </a:fld>
            <a:endParaRPr lang="en-NZ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8D7EEA-7B6F-4192-BBC3-790F05B9E526}" type="slidenum">
              <a:rPr lang="en-NZ" smtClean="0"/>
              <a:pPr/>
              <a:t>18</a:t>
            </a:fld>
            <a:endParaRPr lang="en-N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501379-6B49-4997-919F-5B94B1A851C7}" type="slidenum">
              <a:rPr lang="en-NZ" smtClean="0"/>
              <a:pPr/>
              <a:t>19</a:t>
            </a:fld>
            <a:endParaRPr lang="en-N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FE5ECB-8068-4F66-BDCB-3671A6EBF5CB}" type="slidenum">
              <a:rPr lang="en-NZ" smtClean="0"/>
              <a:pPr/>
              <a:t>20</a:t>
            </a:fld>
            <a:endParaRPr lang="en-N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0A69DC-A78D-4663-9714-E3B436C95670}" type="slidenum">
              <a:rPr lang="en-NZ" smtClean="0"/>
              <a:pPr/>
              <a:t>21</a:t>
            </a:fld>
            <a:endParaRPr lang="en-N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7D9634-A893-43F2-AF6F-B832C2A03A61}" type="slidenum">
              <a:rPr lang="en-NZ" smtClean="0"/>
              <a:pPr/>
              <a:t>22</a:t>
            </a:fld>
            <a:endParaRPr lang="en-N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NZ" smtClean="0"/>
              <a:t>except for parking (66% use private transport)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91F6DC-9393-481A-9A26-244BF860E1D3}" type="slidenum">
              <a:rPr lang="en-NZ" smtClean="0"/>
              <a:pPr/>
              <a:t>23</a:t>
            </a:fld>
            <a:endParaRPr lang="en-N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9B6ECE-F861-43CE-BAFA-0917913A4690}" type="slidenum">
              <a:rPr lang="en-NZ" smtClean="0"/>
              <a:pPr/>
              <a:t>24</a:t>
            </a:fld>
            <a:endParaRPr lang="en-N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B20ACB-D86E-4B2F-934B-0FCF60B27CA8}" type="slidenum">
              <a:rPr lang="en-NZ" smtClean="0"/>
              <a:pPr/>
              <a:t>25</a:t>
            </a:fld>
            <a:endParaRPr lang="en-N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9AF70C-07B0-497A-8628-4F3B0113993C}" type="slidenum">
              <a:rPr lang="en-NZ" smtClean="0"/>
              <a:pPr/>
              <a:t>26</a:t>
            </a:fld>
            <a:endParaRPr lang="en-N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AA7118-BD5A-463D-BF9D-166C81B2079A}" type="slidenum">
              <a:rPr lang="en-NZ" smtClean="0"/>
              <a:pPr/>
              <a:t>27</a:t>
            </a:fld>
            <a:endParaRPr lang="en-N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7C81A6-EB1C-49BF-8715-602922E9AC04}" type="slidenum">
              <a:rPr lang="en-NZ" smtClean="0"/>
              <a:pPr/>
              <a:t>2</a:t>
            </a:fld>
            <a:endParaRPr lang="en-N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C340CE-3FC2-4905-8A7A-7B7D49A9D273}" type="slidenum">
              <a:rPr lang="en-NZ" smtClean="0"/>
              <a:pPr/>
              <a:t>28</a:t>
            </a:fld>
            <a:endParaRPr lang="en-N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NZ" smtClean="0"/>
              <a:t>Explain the process for each source of information</a:t>
            </a:r>
          </a:p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054AEB-2B35-41CC-880F-BB3F3DA1FD3D}" type="slidenum">
              <a:rPr lang="en-NZ" smtClean="0"/>
              <a:pPr/>
              <a:t>3</a:t>
            </a:fld>
            <a:endParaRPr lang="en-N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NZ" smtClean="0"/>
              <a:t>1765 responses</a:t>
            </a:r>
          </a:p>
          <a:p>
            <a:pPr eaLnBrk="1" hangingPunct="1">
              <a:spcBef>
                <a:spcPct val="0"/>
              </a:spcBef>
            </a:pPr>
            <a:r>
              <a:rPr lang="en-NZ" smtClean="0"/>
              <a:t>Mostly resident, library users responded</a:t>
            </a:r>
          </a:p>
          <a:p>
            <a:pPr lvl="1" eaLnBrk="1" hangingPunct="1">
              <a:spcBef>
                <a:spcPct val="0"/>
              </a:spcBef>
            </a:pPr>
            <a:r>
              <a:rPr lang="en-NZ" smtClean="0"/>
              <a:t>97% library members</a:t>
            </a:r>
          </a:p>
          <a:p>
            <a:pPr lvl="1" eaLnBrk="1" hangingPunct="1">
              <a:spcBef>
                <a:spcPct val="0"/>
              </a:spcBef>
            </a:pPr>
            <a:r>
              <a:rPr lang="en-NZ" smtClean="0"/>
              <a:t>14% non-resident</a:t>
            </a:r>
          </a:p>
          <a:p>
            <a:pPr lvl="1" eaLnBrk="1" hangingPunct="1">
              <a:spcBef>
                <a:spcPct val="0"/>
              </a:spcBef>
            </a:pPr>
            <a:r>
              <a:rPr lang="en-NZ" smtClean="0"/>
              <a:t>Very low child representation in survey</a:t>
            </a:r>
          </a:p>
          <a:p>
            <a:pPr lvl="2" eaLnBrk="1" hangingPunct="1">
              <a:spcBef>
                <a:spcPct val="0"/>
              </a:spcBef>
            </a:pPr>
            <a:r>
              <a:rPr lang="en-NZ" smtClean="0"/>
              <a:t>1% under 18 yrs of age</a:t>
            </a:r>
          </a:p>
          <a:p>
            <a:pPr eaLnBrk="1" hangingPunct="1">
              <a:spcBef>
                <a:spcPct val="0"/>
              </a:spcBef>
            </a:pPr>
            <a:endParaRPr lang="en-NZ" smtClean="0"/>
          </a:p>
          <a:p>
            <a:pPr eaLnBrk="1" hangingPunct="1">
              <a:spcBef>
                <a:spcPct val="0"/>
              </a:spcBef>
            </a:pPr>
            <a:r>
              <a:rPr lang="en-NZ" smtClean="0"/>
              <a:t>Respondent – 42% were couple living on their own </a:t>
            </a:r>
          </a:p>
          <a:p>
            <a:pPr eaLnBrk="1" hangingPunct="1">
              <a:spcBef>
                <a:spcPct val="0"/>
              </a:spcBef>
            </a:pPr>
            <a:r>
              <a:rPr lang="en-NZ" smtClean="0"/>
              <a:t>	23% with predominant school aged children</a:t>
            </a:r>
          </a:p>
          <a:p>
            <a:pPr eaLnBrk="1" hangingPunct="1">
              <a:spcBef>
                <a:spcPct val="0"/>
              </a:spcBef>
            </a:pPr>
            <a:r>
              <a:rPr lang="en-NZ" smtClean="0"/>
              <a:t>	74% female</a:t>
            </a:r>
            <a:br>
              <a:rPr lang="en-NZ" smtClean="0"/>
            </a:br>
            <a:r>
              <a:rPr lang="en-NZ" smtClean="0"/>
              <a:t>	1% under 18, 3% 18-24, 21% 65or above</a:t>
            </a:r>
          </a:p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75B395-5152-42D3-9805-82D3AB44AF66}" type="slidenum">
              <a:rPr lang="en-NZ" smtClean="0"/>
              <a:pPr/>
              <a:t>5</a:t>
            </a:fld>
            <a:endParaRPr lang="en-N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NZ" smtClean="0"/>
              <a:t>Explain the process for each source of information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11C3F9-5D74-4D5F-8C65-87A849B8B0FF}" type="slidenum">
              <a:rPr lang="en-NZ" smtClean="0"/>
              <a:pPr/>
              <a:t>9</a:t>
            </a:fld>
            <a:endParaRPr lang="en-N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NZ" smtClean="0"/>
              <a:t>Explain the process for each source of information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0A6D48-CF26-4772-B9A9-4924D140C683}" type="slidenum">
              <a:rPr lang="en-NZ" smtClean="0"/>
              <a:pPr/>
              <a:t>14</a:t>
            </a:fld>
            <a:endParaRPr lang="en-N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NZ" smtClean="0"/>
              <a:t>Explain why benchmark were chosen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22AD06-4508-443F-8F2C-50375DE247CF}" type="slidenum">
              <a:rPr lang="en-NZ" smtClean="0"/>
              <a:pPr/>
              <a:t>15</a:t>
            </a:fld>
            <a:endParaRPr lang="en-N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0EE4F0-FD63-495D-B1B6-31C4541CD14D}" type="slidenum">
              <a:rPr lang="en-NZ" smtClean="0"/>
              <a:pPr/>
              <a:t>16</a:t>
            </a:fld>
            <a:endParaRPr lang="en-N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1791E3-E095-490B-9A1F-E8759F727BA4}" type="slidenum">
              <a:rPr lang="en-NZ" smtClean="0"/>
              <a:pPr/>
              <a:t>17</a:t>
            </a:fld>
            <a:endParaRPr lang="en-N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8D938-D643-47F0-B585-FD266750EF32}" type="datetimeFigureOut">
              <a:rPr lang="en-NZ"/>
              <a:pPr>
                <a:defRPr/>
              </a:pPr>
              <a:t>29/01/2014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60FF8-8BDF-47A2-9FD4-FE531092405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97C14-4BB3-478C-A84F-FB39C5120BAC}" type="datetimeFigureOut">
              <a:rPr lang="en-NZ"/>
              <a:pPr>
                <a:defRPr/>
              </a:pPr>
              <a:t>29/01/2014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01782-66F9-4646-AF54-C5015AE8C1D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AC58C-EB9D-4FC4-884F-EFCEE404D7A9}" type="datetimeFigureOut">
              <a:rPr lang="en-NZ"/>
              <a:pPr>
                <a:defRPr/>
              </a:pPr>
              <a:t>29/01/2014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8720F-2B6E-4055-BCC5-AFCA721C316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8C7F7-EE68-4F43-9E7B-F2D47D60ADEA}" type="datetimeFigureOut">
              <a:rPr lang="en-NZ"/>
              <a:pPr>
                <a:defRPr/>
              </a:pPr>
              <a:t>29/01/2014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369F1-13B9-447C-8C5A-448BDF4EC33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9F584-70FC-48F2-B676-949907749AF9}" type="datetimeFigureOut">
              <a:rPr lang="en-NZ"/>
              <a:pPr>
                <a:defRPr/>
              </a:pPr>
              <a:t>29/01/2014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2AC35-12B7-4FCA-A88D-EA8EBB2F083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549B3-C3FE-472B-A70E-C59152BC25D8}" type="datetimeFigureOut">
              <a:rPr lang="en-NZ"/>
              <a:pPr>
                <a:defRPr/>
              </a:pPr>
              <a:t>29/01/2014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C63B2-B321-465E-8E1C-E0687F882F87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D1617-6578-4729-8246-FBD80C290306}" type="datetimeFigureOut">
              <a:rPr lang="en-NZ"/>
              <a:pPr>
                <a:defRPr/>
              </a:pPr>
              <a:t>29/01/2014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5B61A-9F66-4B6B-8755-8361BCCE0DA7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FD4B4-22FC-403A-8792-ADAEBACD0E86}" type="datetimeFigureOut">
              <a:rPr lang="en-NZ"/>
              <a:pPr>
                <a:defRPr/>
              </a:pPr>
              <a:t>29/01/2014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D29CC-8E1F-4403-842A-3F01086529F7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987C0-3918-4FF1-B98F-CBE394B2B9A2}" type="datetimeFigureOut">
              <a:rPr lang="en-NZ"/>
              <a:pPr>
                <a:defRPr/>
              </a:pPr>
              <a:t>29/01/2014</a:t>
            </a:fld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C93B4-DD63-4806-9425-C5A37A27F96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68F0E-22B6-4125-B980-B8E26316A154}" type="datetimeFigureOut">
              <a:rPr lang="en-NZ"/>
              <a:pPr>
                <a:defRPr/>
              </a:pPr>
              <a:t>29/01/2014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ED40D-2CD5-4DA0-AEC1-9785B7BBD4D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A9A4F-E602-4750-AC73-8A73E3D6037D}" type="datetimeFigureOut">
              <a:rPr lang="en-NZ"/>
              <a:pPr>
                <a:defRPr/>
              </a:pPr>
              <a:t>29/01/2014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86A9B-B6C4-42B6-AC43-03342CDA2D8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497EB9-A19D-4DAA-B2EC-316D9ACD6639}" type="datetimeFigureOut">
              <a:rPr lang="en-NZ"/>
              <a:pPr>
                <a:defRPr/>
              </a:pPr>
              <a:t>29/01/2014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67D70A-0443-4787-BDA3-4910095AC0A7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 idx="4294967295"/>
          </p:nvPr>
        </p:nvSpPr>
        <p:spPr>
          <a:xfrm>
            <a:off x="323850" y="2420938"/>
            <a:ext cx="8229600" cy="2808287"/>
          </a:xfrm>
        </p:spPr>
        <p:txBody>
          <a:bodyPr/>
          <a:lstStyle/>
          <a:p>
            <a:r>
              <a:rPr lang="en-NZ" smtClean="0"/>
              <a:t>Strategic Review of Libraries</a:t>
            </a:r>
            <a:br>
              <a:rPr lang="en-NZ" smtClean="0"/>
            </a:br>
            <a:r>
              <a:rPr lang="en-NZ" smtClean="0"/>
              <a:t>Task Force workshop</a:t>
            </a:r>
            <a:br>
              <a:rPr lang="en-NZ" smtClean="0"/>
            </a:br>
            <a:r>
              <a:rPr lang="en-NZ" smtClean="0"/>
              <a:t>28 January 2014</a:t>
            </a:r>
          </a:p>
        </p:txBody>
      </p:sp>
      <p:pic>
        <p:nvPicPr>
          <p:cNvPr id="14338" name="Content Placeholder 3" descr="Logo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771775" y="0"/>
            <a:ext cx="3476625" cy="2781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82562" y="412602"/>
          <a:ext cx="8734425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Reasons – cost drivers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Opening hours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300037" y="404665"/>
          <a:ext cx="8543925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1763713" y="5516563"/>
            <a:ext cx="58324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/>
              <a:t>Stock turn: between 0.2 and 6.4 per annum; avg 3.3</a:t>
            </a:r>
          </a:p>
          <a:p>
            <a:endParaRPr lang="en-NZ"/>
          </a:p>
          <a:p>
            <a:r>
              <a:rPr lang="en-NZ"/>
              <a:t>QLDC:	4	</a:t>
            </a:r>
            <a:r>
              <a:rPr lang="en-NZ" i="1"/>
              <a:t>(issued three times a year)</a:t>
            </a: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ctrTitle"/>
          </p:nvPr>
        </p:nvSpPr>
        <p:spPr>
          <a:xfrm>
            <a:off x="684213" y="476250"/>
            <a:ext cx="7772400" cy="936625"/>
          </a:xfrm>
        </p:spPr>
        <p:txBody>
          <a:bodyPr/>
          <a:lstStyle/>
          <a:p>
            <a:pPr eaLnBrk="1" hangingPunct="1"/>
            <a:r>
              <a:rPr lang="en-NZ" sz="4000" b="1" smtClean="0"/>
              <a:t>Identifying benchmark councils</a:t>
            </a:r>
            <a:endParaRPr lang="en-NZ" sz="400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3" y="1700213"/>
            <a:ext cx="7704137" cy="460851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361950" indent="-361950" algn="l" eaLnBrk="1" hangingPunct="1"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NZ" sz="2800" dirty="0" smtClean="0">
                <a:solidFill>
                  <a:schemeClr val="tx1"/>
                </a:solidFill>
              </a:rPr>
              <a:t>Benchmarking </a:t>
            </a:r>
          </a:p>
          <a:p>
            <a:pPr marL="819150" lvl="1" indent="-361950" algn="l" eaLnBrk="1" hangingPunct="1"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NZ" sz="2400" dirty="0" smtClean="0">
                <a:solidFill>
                  <a:schemeClr val="tx1"/>
                </a:solidFill>
              </a:rPr>
              <a:t>South Taranaki</a:t>
            </a:r>
          </a:p>
          <a:p>
            <a:pPr marL="819150" lvl="1" indent="-361950" algn="l" eaLnBrk="1" hangingPunct="1"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NZ" sz="2400" dirty="0" smtClean="0">
                <a:solidFill>
                  <a:schemeClr val="tx1"/>
                </a:solidFill>
              </a:rPr>
              <a:t>Selwyn</a:t>
            </a:r>
          </a:p>
          <a:p>
            <a:pPr marL="819150" lvl="1" indent="-361950" algn="l" eaLnBrk="1" hangingPunct="1"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NZ" sz="2400" dirty="0" err="1" smtClean="0">
                <a:solidFill>
                  <a:schemeClr val="tx1"/>
                </a:solidFill>
              </a:rPr>
              <a:t>Taupo</a:t>
            </a:r>
            <a:endParaRPr lang="en-NZ" sz="2400" dirty="0" smtClean="0">
              <a:solidFill>
                <a:schemeClr val="tx1"/>
              </a:solidFill>
            </a:endParaRPr>
          </a:p>
          <a:p>
            <a:pPr marL="819150" lvl="1" indent="-361950" algn="l" eaLnBrk="1" hangingPunct="1"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NZ" sz="2400" dirty="0" smtClean="0">
                <a:solidFill>
                  <a:schemeClr val="tx1"/>
                </a:solidFill>
              </a:rPr>
              <a:t>Thames-Coromandel</a:t>
            </a:r>
          </a:p>
          <a:p>
            <a:pPr marL="819150" lvl="1" indent="-361950" algn="l" eaLnBrk="1" hangingPunct="1"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NZ" sz="2400" dirty="0" smtClean="0">
                <a:solidFill>
                  <a:schemeClr val="tx1"/>
                </a:solidFill>
              </a:rPr>
              <a:t>Southland</a:t>
            </a:r>
          </a:p>
          <a:p>
            <a:pPr marL="819150" lvl="1" indent="-361950" algn="l" eaLnBrk="1" hangingPunct="1"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NZ" sz="2400" dirty="0" err="1" smtClean="0">
                <a:solidFill>
                  <a:schemeClr val="tx1"/>
                </a:solidFill>
              </a:rPr>
              <a:t>Waitaki</a:t>
            </a:r>
            <a:endParaRPr lang="en-NZ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NZ" b="1" smtClean="0"/>
              <a:t>Profile of benchmark libraries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288" y="1341438"/>
          <a:ext cx="8229600" cy="466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464"/>
                <a:gridCol w="966936"/>
                <a:gridCol w="1028700"/>
                <a:gridCol w="1028700"/>
                <a:gridCol w="1028700"/>
                <a:gridCol w="1131540"/>
                <a:gridCol w="92586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QLDC</a:t>
                      </a:r>
                      <a:endParaRPr lang="en-N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South </a:t>
                      </a:r>
                      <a:r>
                        <a:rPr lang="en-NZ" sz="1400" b="1" dirty="0" err="1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Taranaki</a:t>
                      </a:r>
                      <a:endParaRPr lang="en-N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Selwyn</a:t>
                      </a:r>
                      <a:endParaRPr lang="en-N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 err="1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Taupo</a:t>
                      </a:r>
                      <a:endParaRPr lang="en-N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Thames-Coromandel</a:t>
                      </a:r>
                      <a:endParaRPr lang="en-N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Southland</a:t>
                      </a:r>
                      <a:endParaRPr lang="en-N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 err="1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Waitaki</a:t>
                      </a:r>
                      <a:endParaRPr lang="en-N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Population (2013 census)</a:t>
                      </a:r>
                      <a:endParaRPr lang="en-N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28,224</a:t>
                      </a:r>
                      <a:endParaRPr lang="en-N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26,577</a:t>
                      </a:r>
                      <a:endParaRPr lang="en-N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44,595</a:t>
                      </a:r>
                      <a:endParaRPr lang="en-N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32,907</a:t>
                      </a:r>
                      <a:endParaRPr lang="en-N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26,178</a:t>
                      </a:r>
                      <a:endParaRPr lang="en-N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29,613</a:t>
                      </a:r>
                      <a:endParaRPr lang="en-N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20,826</a:t>
                      </a:r>
                      <a:endParaRPr lang="en-N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Land area (km</a:t>
                      </a:r>
                      <a:r>
                        <a:rPr lang="en-NZ" sz="1400" b="1" baseline="30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NZ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N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8,467</a:t>
                      </a:r>
                      <a:endParaRPr lang="en-N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3,576</a:t>
                      </a:r>
                      <a:endParaRPr lang="en-N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6,420</a:t>
                      </a:r>
                      <a:endParaRPr lang="en-N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6,350</a:t>
                      </a:r>
                      <a:endParaRPr lang="en-N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2,297</a:t>
                      </a:r>
                      <a:endParaRPr lang="en-N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30,401</a:t>
                      </a:r>
                      <a:endParaRPr lang="en-N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7,152</a:t>
                      </a:r>
                      <a:endParaRPr lang="en-N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</a:t>
                      </a:r>
                      <a:r>
                        <a:rPr lang="en-NZ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libraries</a:t>
                      </a:r>
                      <a:endParaRPr lang="en-N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N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N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N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N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N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N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FTE's</a:t>
                      </a:r>
                      <a:endParaRPr lang="en-N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17.9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en-N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14.43</a:t>
                      </a:r>
                      <a:endParaRPr lang="en-N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12.975</a:t>
                      </a:r>
                      <a:endParaRPr lang="en-N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7.6</a:t>
                      </a:r>
                      <a:endParaRPr lang="en-N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en-N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9.5</a:t>
                      </a:r>
                      <a:endParaRPr lang="en-N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Holdings</a:t>
                      </a:r>
                      <a:endParaRPr lang="en-N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107,377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82,911</a:t>
                      </a:r>
                      <a:endParaRPr lang="en-N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99,500</a:t>
                      </a:r>
                      <a:endParaRPr lang="en-N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91,923</a:t>
                      </a:r>
                      <a:endParaRPr lang="en-N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60,350</a:t>
                      </a:r>
                      <a:endParaRPr lang="en-N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231,461</a:t>
                      </a:r>
                      <a:endParaRPr lang="en-N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87,601</a:t>
                      </a:r>
                      <a:endParaRPr lang="en-N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Registered </a:t>
                      </a:r>
                      <a:r>
                        <a:rPr lang="en-NZ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members</a:t>
                      </a:r>
                      <a:endParaRPr lang="en-N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14,071</a:t>
                      </a: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12,226</a:t>
                      </a:r>
                      <a:endParaRPr lang="en-N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22,120</a:t>
                      </a:r>
                      <a:endParaRPr lang="en-N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28,431</a:t>
                      </a:r>
                      <a:endParaRPr lang="en-N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12,774</a:t>
                      </a:r>
                      <a:endParaRPr lang="en-N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21,813</a:t>
                      </a:r>
                      <a:endParaRPr lang="en-N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14,539</a:t>
                      </a:r>
                      <a:endParaRPr lang="en-N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operating </a:t>
                      </a:r>
                      <a:r>
                        <a:rPr lang="en-NZ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expenditure</a:t>
                      </a:r>
                      <a:endParaRPr lang="en-N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</a:t>
                      </a:r>
                      <a:r>
                        <a:rPr lang="en-NZ" sz="14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1.9m</a:t>
                      </a:r>
                      <a:endParaRPr lang="en-NZ" sz="1400" b="1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</a:t>
                      </a:r>
                      <a:r>
                        <a:rPr lang="en-NZ" sz="1400" dirty="0" smtClean="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2.5m</a:t>
                      </a:r>
                      <a:endParaRPr lang="en-N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</a:t>
                      </a:r>
                      <a:r>
                        <a:rPr lang="en-NZ" sz="1400" dirty="0" smtClean="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1.8m</a:t>
                      </a:r>
                      <a:endParaRPr lang="en-N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</a:t>
                      </a:r>
                      <a:r>
                        <a:rPr lang="en-NZ" sz="1400" dirty="0" smtClean="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1.9m</a:t>
                      </a:r>
                      <a:endParaRPr lang="en-N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</a:t>
                      </a:r>
                      <a:r>
                        <a:rPr lang="en-NZ" sz="1400" dirty="0" smtClean="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1.2m</a:t>
                      </a:r>
                      <a:endParaRPr lang="en-N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</a:t>
                      </a:r>
                      <a:r>
                        <a:rPr lang="en-NZ" sz="1400" dirty="0" smtClean="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1.5m</a:t>
                      </a:r>
                      <a:endParaRPr lang="en-N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 smtClean="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$1.0m</a:t>
                      </a:r>
                      <a:endParaRPr lang="en-N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sundry income</a:t>
                      </a:r>
                      <a:endParaRPr lang="en-N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$135,640</a:t>
                      </a:r>
                      <a:endParaRPr lang="en-N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$72,723</a:t>
                      </a:r>
                      <a:endParaRPr lang="en-N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$75,724</a:t>
                      </a:r>
                      <a:endParaRPr lang="en-N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$75,561</a:t>
                      </a:r>
                      <a:endParaRPr lang="en-N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$94,189</a:t>
                      </a:r>
                      <a:endParaRPr lang="en-N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$38,525</a:t>
                      </a:r>
                      <a:endParaRPr lang="en-N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solidFill>
                            <a:srgbClr val="323E4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$46,864</a:t>
                      </a:r>
                      <a:endParaRPr lang="en-N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88913"/>
            <a:ext cx="7772400" cy="7191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NZ" b="1" dirty="0" smtClean="0"/>
              <a:t>Findings</a:t>
            </a:r>
            <a:endParaRPr lang="en-NZ" b="1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611560" y="1124744"/>
          <a:ext cx="410445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788024" y="1124744"/>
          <a:ext cx="399593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868" name="TextBox 10"/>
          <p:cNvSpPr txBox="1">
            <a:spLocks noChangeArrowheads="1"/>
          </p:cNvSpPr>
          <p:nvPr/>
        </p:nvSpPr>
        <p:spPr bwMode="auto">
          <a:xfrm>
            <a:off x="611188" y="5084763"/>
            <a:ext cx="7921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NZ">
                <a:latin typeface="Calibri" pitchFamily="34" charset="0"/>
              </a:rPr>
              <a:t> QLDC membership at the lower end of this group</a:t>
            </a:r>
            <a:br>
              <a:rPr lang="en-NZ">
                <a:latin typeface="Calibri" pitchFamily="34" charset="0"/>
              </a:rPr>
            </a:br>
            <a:endParaRPr lang="en-NZ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NZ">
                <a:latin typeface="Calibri" pitchFamily="34" charset="0"/>
              </a:rPr>
              <a:t> However it has the highest issues per capita.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88913"/>
            <a:ext cx="7772400" cy="7191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NZ" b="1" dirty="0" smtClean="0"/>
              <a:t>Findings</a:t>
            </a:r>
            <a:endParaRPr lang="en-NZ" b="1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467544" y="908050"/>
          <a:ext cx="3960440" cy="4105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4644008" y="908050"/>
          <a:ext cx="3995936" cy="4105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916" name="TextBox 11"/>
          <p:cNvSpPr txBox="1">
            <a:spLocks noChangeArrowheads="1"/>
          </p:cNvSpPr>
          <p:nvPr/>
        </p:nvSpPr>
        <p:spPr bwMode="auto">
          <a:xfrm>
            <a:off x="611188" y="5229225"/>
            <a:ext cx="7993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>
                <a:latin typeface="Calibri" pitchFamily="34" charset="0"/>
              </a:rPr>
              <a:t>QLDC has the second highest operating expenditure per capita behind South Taranaki – in part reflecting the cost of having many branches.  </a:t>
            </a:r>
          </a:p>
          <a:p>
            <a:r>
              <a:rPr lang="en-NZ">
                <a:latin typeface="Calibri" pitchFamily="34" charset="0"/>
              </a:rPr>
              <a:t>However, QLDC has comparable operating expenditure per issue due to the high number of issues per capita.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88913"/>
            <a:ext cx="7772400" cy="5032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NZ" b="1" dirty="0" smtClean="0"/>
              <a:t>Findings – Satisfaction</a:t>
            </a:r>
            <a:endParaRPr lang="en-NZ" b="1" dirty="0"/>
          </a:p>
        </p:txBody>
      </p:sp>
      <p:sp>
        <p:nvSpPr>
          <p:cNvPr id="40962" name="TextBox 6"/>
          <p:cNvSpPr txBox="1">
            <a:spLocks noChangeArrowheads="1"/>
          </p:cNvSpPr>
          <p:nvPr/>
        </p:nvSpPr>
        <p:spPr bwMode="auto">
          <a:xfrm>
            <a:off x="755650" y="5516563"/>
            <a:ext cx="799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>
                <a:latin typeface="Calibri" pitchFamily="34" charset="0"/>
              </a:rPr>
              <a:t>Overall QLDC residents satisfaction survey is on the low side of this group 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1691680" y="980728"/>
          <a:ext cx="540060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88913"/>
            <a:ext cx="7772400" cy="5032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NZ" b="1" dirty="0" smtClean="0"/>
              <a:t>Findings - Community Survey</a:t>
            </a:r>
            <a:endParaRPr lang="en-NZ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95536" y="1196753"/>
          <a:ext cx="8424936" cy="511256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37408"/>
                <a:gridCol w="2196026"/>
                <a:gridCol w="2196938"/>
                <a:gridCol w="1994564"/>
              </a:tblGrid>
              <a:tr h="34810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 b="1" dirty="0" smtClean="0"/>
                        <a:t>Ratings of what’s most important </a:t>
                      </a:r>
                      <a:endParaRPr lang="en-N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348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 b="1" dirty="0"/>
                        <a:t>90% range</a:t>
                      </a:r>
                      <a:endParaRPr lang="en-N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 b="1" dirty="0"/>
                        <a:t>80% range</a:t>
                      </a:r>
                      <a:endParaRPr lang="en-N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 b="1" dirty="0"/>
                        <a:t>70% range</a:t>
                      </a:r>
                      <a:endParaRPr lang="en-N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800" b="1" dirty="0"/>
                        <a:t>60% range</a:t>
                      </a:r>
                      <a:endParaRPr lang="en-N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636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Symbol"/>
                        <a:buChar char=""/>
                      </a:pPr>
                      <a:r>
                        <a:rPr lang="en-NZ" sz="1800" dirty="0"/>
                        <a:t>Range of books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Symbol"/>
                        <a:buChar char=""/>
                      </a:pPr>
                      <a:r>
                        <a:rPr lang="en-NZ" sz="1800" dirty="0"/>
                        <a:t>Face to face assistance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Symbol"/>
                        <a:buChar char=""/>
                      </a:pPr>
                      <a:r>
                        <a:rPr lang="en-NZ" sz="1800" dirty="0"/>
                        <a:t>Staff helpful &amp; friendly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Symbol"/>
                        <a:buChar char=""/>
                      </a:pPr>
                      <a:r>
                        <a:rPr lang="en-NZ" sz="1800" dirty="0"/>
                        <a:t>Books – non- fiction, reference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Symbol"/>
                        <a:buChar char=""/>
                      </a:pPr>
                      <a:r>
                        <a:rPr lang="en-NZ" sz="1800" dirty="0"/>
                        <a:t>Books - fiction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Symbol"/>
                        <a:buChar char=""/>
                      </a:pPr>
                      <a:r>
                        <a:rPr lang="en-NZ" sz="1800" dirty="0"/>
                        <a:t>Availability of books that I want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Symbol"/>
                        <a:buChar char=""/>
                      </a:pPr>
                      <a:r>
                        <a:rPr lang="en-NZ" sz="1800" dirty="0"/>
                        <a:t>Location accessibility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Symbol"/>
                        <a:buChar char=""/>
                      </a:pPr>
                      <a:r>
                        <a:rPr lang="en-NZ" sz="1800" dirty="0"/>
                        <a:t>Comprehensive catalogue that is easy to search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Symbol"/>
                        <a:buChar char=""/>
                      </a:pPr>
                      <a:r>
                        <a:rPr lang="en-NZ" sz="1800" dirty="0"/>
                        <a:t>Opening hours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Symbol"/>
                        <a:buChar char=""/>
                      </a:pPr>
                      <a:r>
                        <a:rPr lang="en-NZ" sz="1800" dirty="0"/>
                        <a:t>Information that tells where to find things (signage, labels)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Symbol"/>
                        <a:buChar char=""/>
                      </a:pPr>
                      <a:r>
                        <a:rPr lang="en-NZ" sz="1800" dirty="0"/>
                        <a:t>Range of reference services, information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Symbol"/>
                        <a:buChar char=""/>
                      </a:pPr>
                      <a:r>
                        <a:rPr lang="en-NZ" sz="1800" dirty="0"/>
                        <a:t>Quality of building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Symbol"/>
                        <a:buChar char=""/>
                      </a:pPr>
                      <a:r>
                        <a:rPr lang="en-NZ" sz="1800" dirty="0"/>
                        <a:t>Online resources, database, information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Symbol"/>
                        <a:buChar char=""/>
                      </a:pPr>
                      <a:r>
                        <a:rPr lang="en-NZ" sz="1800" dirty="0"/>
                        <a:t>Library website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755650" y="476250"/>
            <a:ext cx="7772400" cy="1008063"/>
          </a:xfrm>
        </p:spPr>
        <p:txBody>
          <a:bodyPr/>
          <a:lstStyle/>
          <a:p>
            <a:pPr eaLnBrk="1" hangingPunct="1"/>
            <a:r>
              <a:rPr lang="en-NZ" sz="3200" b="1" smtClean="0"/>
              <a:t>Approach - Triangulation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350" y="38608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N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N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N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N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N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NZ" dirty="0"/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1042988" y="2636838"/>
            <a:ext cx="2068512" cy="1008062"/>
          </a:xfrm>
          <a:prstGeom prst="ellipse">
            <a:avLst/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n-NZ" sz="1400" dirty="0">
                <a:latin typeface="Calibri" pitchFamily="34" charset="0"/>
                <a:cs typeface="Arial" pitchFamily="34" charset="0"/>
              </a:rPr>
              <a:t>Quantitative</a:t>
            </a:r>
            <a:br>
              <a:rPr lang="en-NZ" sz="1400" dirty="0">
                <a:latin typeface="Calibri" pitchFamily="34" charset="0"/>
                <a:cs typeface="Arial" pitchFamily="34" charset="0"/>
              </a:rPr>
            </a:br>
            <a:r>
              <a:rPr lang="en-NZ" sz="1400" dirty="0">
                <a:latin typeface="Calibri" pitchFamily="34" charset="0"/>
                <a:cs typeface="Arial" pitchFamily="34" charset="0"/>
              </a:rPr>
              <a:t>(Community Survey)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3708400" y="1700213"/>
            <a:ext cx="2087563" cy="977900"/>
          </a:xfrm>
          <a:prstGeom prst="ellipse">
            <a:avLst/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n-NZ" sz="1400" dirty="0">
                <a:latin typeface="Calibri" pitchFamily="34" charset="0"/>
                <a:cs typeface="Arial" pitchFamily="34" charset="0"/>
              </a:rPr>
              <a:t>Qualitative </a:t>
            </a:r>
          </a:p>
          <a:p>
            <a:pPr algn="ctr">
              <a:spcAft>
                <a:spcPts val="1000"/>
              </a:spcAft>
              <a:defRPr/>
            </a:pPr>
            <a:r>
              <a:rPr lang="en-NZ" sz="1400" dirty="0">
                <a:latin typeface="Calibri" pitchFamily="34" charset="0"/>
                <a:cs typeface="Arial" pitchFamily="34" charset="0"/>
              </a:rPr>
              <a:t>(Stakeholder interviews)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6443663" y="2708275"/>
            <a:ext cx="1800225" cy="1008063"/>
          </a:xfrm>
          <a:prstGeom prst="ellipse">
            <a:avLst/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n-US" sz="1400" dirty="0">
                <a:latin typeface="+mj-lt"/>
                <a:cs typeface="Arial" pitchFamily="34" charset="0"/>
              </a:rPr>
              <a:t>Desk top research</a:t>
            </a:r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3563938" y="3500438"/>
            <a:ext cx="2232025" cy="1081087"/>
          </a:xfrm>
          <a:prstGeom prst="ellipse">
            <a:avLst/>
          </a:prstGeom>
          <a:gradFill rotWithShape="1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n-NZ" sz="1400" dirty="0">
                <a:latin typeface="Calibri" pitchFamily="34" charset="0"/>
                <a:cs typeface="Arial" pitchFamily="34" charset="0"/>
              </a:rPr>
              <a:t>Options Analysis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3563938" y="5157788"/>
            <a:ext cx="2303462" cy="1079500"/>
          </a:xfrm>
          <a:prstGeom prst="ellipse">
            <a:avLst/>
          </a:prstGeom>
          <a:gradFill rotWithShape="1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n-NZ" sz="1400" dirty="0">
                <a:latin typeface="Calibri" pitchFamily="34" charset="0"/>
              </a:rPr>
              <a:t>Recommendations and reporting</a:t>
            </a:r>
            <a:endParaRPr lang="en-US" sz="1400" dirty="0"/>
          </a:p>
        </p:txBody>
      </p:sp>
      <p:cxnSp>
        <p:nvCxnSpPr>
          <p:cNvPr id="16392" name="AutoShape 7"/>
          <p:cNvCxnSpPr>
            <a:cxnSpLocks noChangeShapeType="1"/>
          </p:cNvCxnSpPr>
          <p:nvPr/>
        </p:nvCxnSpPr>
        <p:spPr bwMode="auto">
          <a:xfrm>
            <a:off x="2843213" y="3573463"/>
            <a:ext cx="720725" cy="2873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6393" name="AutoShape 7"/>
          <p:cNvCxnSpPr>
            <a:cxnSpLocks noChangeShapeType="1"/>
          </p:cNvCxnSpPr>
          <p:nvPr/>
        </p:nvCxnSpPr>
        <p:spPr bwMode="auto">
          <a:xfrm>
            <a:off x="4787900" y="2781300"/>
            <a:ext cx="0" cy="5762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6394" name="AutoShape 7"/>
          <p:cNvCxnSpPr>
            <a:cxnSpLocks noChangeShapeType="1"/>
          </p:cNvCxnSpPr>
          <p:nvPr/>
        </p:nvCxnSpPr>
        <p:spPr bwMode="auto">
          <a:xfrm flipH="1">
            <a:off x="5795963" y="3573463"/>
            <a:ext cx="720725" cy="3603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6395" name="AutoShape 7"/>
          <p:cNvCxnSpPr>
            <a:cxnSpLocks noChangeShapeType="1"/>
          </p:cNvCxnSpPr>
          <p:nvPr/>
        </p:nvCxnSpPr>
        <p:spPr bwMode="auto">
          <a:xfrm>
            <a:off x="4716463" y="4581525"/>
            <a:ext cx="0" cy="5762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en-NZ" b="1" smtClean="0"/>
              <a:t>Findings -Stock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052513"/>
            <a:ext cx="8229600" cy="360045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NZ" sz="2400" dirty="0" smtClean="0"/>
              <a:t>Good satisfaction with the range of stock in Wanaka</a:t>
            </a:r>
          </a:p>
          <a:p>
            <a:pPr eaLnBrk="1" hangingPunct="1">
              <a:defRPr/>
            </a:pPr>
            <a:r>
              <a:rPr lang="en-NZ" sz="2400" dirty="0" smtClean="0"/>
              <a:t>Stock management – Require good systems, streamline workflow, review acquisition, cataloguing, processing </a:t>
            </a:r>
            <a:br>
              <a:rPr lang="en-NZ" sz="2400" dirty="0" smtClean="0"/>
            </a:br>
            <a:endParaRPr lang="en-NZ" sz="2400" dirty="0" smtClean="0"/>
          </a:p>
          <a:p>
            <a:pPr eaLnBrk="1" hangingPunct="1">
              <a:defRPr/>
            </a:pPr>
            <a:r>
              <a:rPr lang="en-NZ" sz="2400" dirty="0" smtClean="0"/>
              <a:t>Relationship with CODC is valued - opportunity</a:t>
            </a:r>
          </a:p>
          <a:p>
            <a:pPr eaLnBrk="1" hangingPunct="1">
              <a:defRPr/>
            </a:pPr>
            <a:endParaRPr lang="en-NZ" sz="2400" dirty="0" smtClean="0"/>
          </a:p>
          <a:p>
            <a:pPr eaLnBrk="1" hangingPunct="1">
              <a:defRPr/>
            </a:pPr>
            <a:endParaRPr lang="en-NZ" sz="2400" dirty="0"/>
          </a:p>
        </p:txBody>
      </p:sp>
      <p:pic>
        <p:nvPicPr>
          <p:cNvPr id="45060" name="Picture 4" descr="books on shelv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68888"/>
            <a:ext cx="4392613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enjoy eBook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5087938"/>
            <a:ext cx="2124075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2" descr="image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5013325"/>
            <a:ext cx="274796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NZ" b="1" smtClean="0"/>
              <a:t>Findings –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268413"/>
            <a:ext cx="7426325" cy="352901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NZ" sz="2800" dirty="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NZ" sz="2800" dirty="0" smtClean="0"/>
              <a:t>Lack of leadership and direction in the past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NZ" sz="2800" dirty="0" smtClean="0"/>
              <a:t>Staff are positive about the future</a:t>
            </a:r>
            <a:br>
              <a:rPr lang="en-NZ" sz="2800" dirty="0" smtClean="0"/>
            </a:br>
            <a:endParaRPr lang="en-NZ" sz="2800" dirty="0" smtClean="0"/>
          </a:p>
          <a:p>
            <a:pPr eaLnBrk="1" hangingPunct="1">
              <a:defRPr/>
            </a:pPr>
            <a:endParaRPr lang="en-NZ" dirty="0"/>
          </a:p>
        </p:txBody>
      </p:sp>
      <p:pic>
        <p:nvPicPr>
          <p:cNvPr id="47107" name="Picture 3" descr="libraria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941888"/>
            <a:ext cx="287813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913313"/>
            <a:ext cx="25908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Libn helping perso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4868863"/>
            <a:ext cx="26511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ctrTitle"/>
          </p:nvPr>
        </p:nvSpPr>
        <p:spPr>
          <a:xfrm>
            <a:off x="611188" y="549275"/>
            <a:ext cx="7772400" cy="792163"/>
          </a:xfrm>
        </p:spPr>
        <p:txBody>
          <a:bodyPr/>
          <a:lstStyle/>
          <a:p>
            <a:pPr eaLnBrk="1" hangingPunct="1"/>
            <a:r>
              <a:rPr lang="en-NZ" b="1" smtClean="0"/>
              <a:t>Findings - Opening hours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1773238"/>
            <a:ext cx="7488237" cy="15113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NZ" sz="2800" dirty="0" smtClean="0">
                <a:solidFill>
                  <a:schemeClr val="tx1"/>
                </a:solidFill>
              </a:rPr>
              <a:t>Stakeholder interviews, community survey, and other library practices point towards extended hours</a:t>
            </a:r>
            <a:r>
              <a:rPr lang="en-NZ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NZ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9155" name="Picture 3" descr="queenstownlibrar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21163"/>
            <a:ext cx="3263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arrowtown librar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149725"/>
            <a:ext cx="37623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the_wanaka_library__517fb8c36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4292600"/>
            <a:ext cx="21240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b="1" smtClean="0"/>
              <a:t>Findings - Buildings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50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NZ" sz="2800" dirty="0" smtClean="0"/>
              <a:t>Satisfactory in terms of current needs</a:t>
            </a:r>
            <a:endParaRPr lang="en-NZ" sz="2800" dirty="0"/>
          </a:p>
          <a:p>
            <a:pPr eaLnBrk="1" hangingPunct="1">
              <a:defRPr/>
            </a:pPr>
            <a:r>
              <a:rPr lang="en-NZ" sz="2800" dirty="0" smtClean="0"/>
              <a:t>Not well positioned for the future</a:t>
            </a:r>
          </a:p>
          <a:p>
            <a:pPr eaLnBrk="1" hangingPunct="1">
              <a:defRPr/>
            </a:pPr>
            <a:r>
              <a:rPr lang="en-NZ" sz="2800" dirty="0" smtClean="0"/>
              <a:t>Require review to address demographic growth, layout for future developments and identity of each community  </a:t>
            </a:r>
            <a:endParaRPr lang="en-NZ" sz="2800" dirty="0"/>
          </a:p>
        </p:txBody>
      </p:sp>
      <p:pic>
        <p:nvPicPr>
          <p:cNvPr id="51203" name="Picture 3" descr="queenstownlibrar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21163"/>
            <a:ext cx="3263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arrowtown librar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149725"/>
            <a:ext cx="37623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the_wanaka_library__517fb8c36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4292600"/>
            <a:ext cx="21240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b="1" smtClean="0"/>
              <a:t>Findings –internet, WIFI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924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NZ" sz="2800" dirty="0" smtClean="0"/>
              <a:t>Most benchmark libraries have greater number of public computers</a:t>
            </a:r>
          </a:p>
          <a:p>
            <a:pPr eaLnBrk="1" hangingPunct="1">
              <a:defRPr/>
            </a:pPr>
            <a:r>
              <a:rPr lang="en-NZ" sz="2800" dirty="0" smtClean="0"/>
              <a:t>All benchmark libraries provide free WIFI to all members of the public in some form</a:t>
            </a:r>
          </a:p>
          <a:p>
            <a:pPr eaLnBrk="1" hangingPunct="1">
              <a:defRPr/>
            </a:pPr>
            <a:r>
              <a:rPr lang="en-NZ" sz="2800" dirty="0" smtClean="0"/>
              <a:t>Seen to be a core facility for community and visitors</a:t>
            </a:r>
          </a:p>
        </p:txBody>
      </p:sp>
      <p:pic>
        <p:nvPicPr>
          <p:cNvPr id="53251" name="Picture 3" descr="Free interne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8500"/>
            <a:ext cx="313213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Free wifi 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4652963"/>
            <a:ext cx="23241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South Learning centr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4562475"/>
            <a:ext cx="3059112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b="1" smtClean="0"/>
              <a:t>Findings – Awareness/opportunities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302418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NZ" sz="2800" dirty="0" smtClean="0"/>
              <a:t>Opportunities for more promotion and marketing of services </a:t>
            </a:r>
          </a:p>
          <a:p>
            <a:pPr eaLnBrk="1" hangingPunct="1">
              <a:defRPr/>
            </a:pPr>
            <a:r>
              <a:rPr lang="en-NZ" sz="2800" dirty="0" smtClean="0"/>
              <a:t>From Community survey - low awareness (55%) of E books borrowing, access Council information (58%) and access to CODC collection (67%) </a:t>
            </a:r>
          </a:p>
          <a:p>
            <a:pPr eaLnBrk="1" hangingPunct="1">
              <a:buFont typeface="Arial" charset="0"/>
              <a:buNone/>
              <a:defRPr/>
            </a:pPr>
            <a:endParaRPr lang="en-NZ" dirty="0"/>
          </a:p>
        </p:txBody>
      </p:sp>
      <p:pic>
        <p:nvPicPr>
          <p:cNvPr id="55299" name="Picture 3" descr="facebook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516563"/>
            <a:ext cx="28178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 descr="pinterest-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5373688"/>
            <a:ext cx="1757362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twitter-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5516563"/>
            <a:ext cx="26289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b="1" smtClean="0"/>
              <a:t>Findings -Opportunities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08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NZ" sz="2800" dirty="0" smtClean="0"/>
              <a:t>	From community survey, % interested new opportunities</a:t>
            </a:r>
          </a:p>
          <a:p>
            <a:pPr marL="1071563" eaLnBrk="1" hangingPunct="1">
              <a:buClr>
                <a:srgbClr val="FF0000"/>
              </a:buClr>
              <a:defRPr/>
            </a:pPr>
            <a:r>
              <a:rPr lang="en-NZ" sz="2800" dirty="0" smtClean="0"/>
              <a:t>89% - priority access to new books</a:t>
            </a:r>
          </a:p>
          <a:p>
            <a:pPr marL="1071563" eaLnBrk="1" hangingPunct="1">
              <a:buClr>
                <a:srgbClr val="FF0000"/>
              </a:buClr>
              <a:defRPr/>
            </a:pPr>
            <a:r>
              <a:rPr lang="en-NZ" sz="2800" dirty="0" smtClean="0"/>
              <a:t>83% - community learning (also supported by stakeholders interviews)</a:t>
            </a:r>
          </a:p>
          <a:p>
            <a:pPr marL="1071563" eaLnBrk="1" hangingPunct="1">
              <a:buClr>
                <a:srgbClr val="FF0000"/>
              </a:buClr>
              <a:defRPr/>
            </a:pPr>
            <a:r>
              <a:rPr lang="en-NZ" sz="2800" dirty="0" smtClean="0"/>
              <a:t>75% - research support</a:t>
            </a:r>
          </a:p>
          <a:p>
            <a:pPr marL="1071563" eaLnBrk="1" hangingPunct="1">
              <a:buClr>
                <a:srgbClr val="FF0000"/>
              </a:buClr>
              <a:defRPr/>
            </a:pPr>
            <a:r>
              <a:rPr lang="en-NZ" sz="2800" dirty="0" smtClean="0"/>
              <a:t>69% - craft activities</a:t>
            </a:r>
          </a:p>
          <a:p>
            <a:pPr marL="1071563" eaLnBrk="1" hangingPunct="1">
              <a:buClr>
                <a:srgbClr val="FF0000"/>
              </a:buClr>
              <a:defRPr/>
            </a:pPr>
            <a:r>
              <a:rPr lang="en-NZ" sz="2800" dirty="0" smtClean="0"/>
              <a:t>58% - 3 D printing </a:t>
            </a:r>
            <a:br>
              <a:rPr lang="en-NZ" sz="2800" dirty="0" smtClean="0"/>
            </a:br>
            <a:endParaRPr lang="en-N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b="1" smtClean="0"/>
              <a:t>Findings -Systems and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275" y="1600200"/>
            <a:ext cx="4835525" cy="456565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eaLnBrk="1" hangingPunct="1">
              <a:buClr>
                <a:srgbClr val="FF0000"/>
              </a:buClr>
              <a:defRPr/>
            </a:pPr>
            <a:r>
              <a:rPr lang="en-NZ" sz="2800" dirty="0" smtClean="0"/>
              <a:t>Need to review the appropriateness of current systems and processes to ensure quality, reliability and timely information is efficiently produced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en-NZ" sz="2800" dirty="0" smtClean="0"/>
              <a:t>Fundamental to enable a stable infrastructure for  decision making and for the future</a:t>
            </a:r>
            <a:br>
              <a:rPr lang="en-NZ" sz="2800" dirty="0" smtClean="0"/>
            </a:br>
            <a:endParaRPr lang="en-NZ" sz="2800" dirty="0" smtClean="0"/>
          </a:p>
          <a:p>
            <a:pPr eaLnBrk="1" hangingPunct="1">
              <a:defRPr/>
            </a:pPr>
            <a:endParaRPr lang="en-NZ" dirty="0"/>
          </a:p>
        </p:txBody>
      </p:sp>
      <p:pic>
        <p:nvPicPr>
          <p:cNvPr id="59395" name="Picture 3" descr="WHEELS-IN-SYSTEM-copy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628775"/>
            <a:ext cx="352901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6" descr="ti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260350"/>
            <a:ext cx="1262063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b="1" smtClean="0"/>
              <a:t>Drawing it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8" y="1619250"/>
            <a:ext cx="8229600" cy="30527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en-NZ" sz="2800" dirty="0"/>
              <a:t>Review libraries for future developments and </a:t>
            </a:r>
            <a:r>
              <a:rPr lang="en-NZ" sz="2800" dirty="0" smtClean="0"/>
              <a:t>growth</a:t>
            </a:r>
          </a:p>
          <a:p>
            <a:pPr eaLnBrk="1" hangingPunct="1">
              <a:defRPr/>
            </a:pPr>
            <a:r>
              <a:rPr lang="en-NZ" sz="2800" dirty="0" smtClean="0"/>
              <a:t>Opportunities </a:t>
            </a:r>
            <a:r>
              <a:rPr lang="en-NZ" sz="2800" dirty="0"/>
              <a:t>to increase usage of libraries</a:t>
            </a:r>
          </a:p>
          <a:p>
            <a:pPr eaLnBrk="1" hangingPunct="1">
              <a:defRPr/>
            </a:pPr>
            <a:r>
              <a:rPr lang="en-NZ" sz="2800" dirty="0" smtClean="0"/>
              <a:t>Overall QLDC provides a good service to the community</a:t>
            </a:r>
          </a:p>
          <a:p>
            <a:pPr eaLnBrk="1" hangingPunct="1">
              <a:defRPr/>
            </a:pPr>
            <a:r>
              <a:rPr lang="en-NZ" sz="2800" dirty="0" smtClean="0"/>
              <a:t>A number of operational improvements required -  management is aware and is addressing these </a:t>
            </a:r>
          </a:p>
          <a:p>
            <a:pPr eaLnBrk="1" hangingPunct="1">
              <a:buFont typeface="Arial" charset="0"/>
              <a:buNone/>
              <a:defRPr/>
            </a:pPr>
            <a:endParaRPr lang="en-NZ" dirty="0"/>
          </a:p>
        </p:txBody>
      </p:sp>
      <p:pic>
        <p:nvPicPr>
          <p:cNvPr id="61444" name="Picture 3" descr="queenstownlibrar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652963"/>
            <a:ext cx="25923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4" descr="arrowtown library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7713" y="4581525"/>
            <a:ext cx="30321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5" descr="the_wanaka_library__517fb8c36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31013" y="4652963"/>
            <a:ext cx="17367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b="1" smtClean="0"/>
              <a:t>Conclusions</a:t>
            </a:r>
            <a:r>
              <a:rPr lang="en-NZ" smtClean="0"/>
              <a:t> 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The current library service is a 20</a:t>
            </a:r>
            <a:r>
              <a:rPr lang="en-NZ" baseline="30000" smtClean="0"/>
              <a:t>th</a:t>
            </a:r>
            <a:r>
              <a:rPr lang="en-NZ" smtClean="0"/>
              <a:t> century model</a:t>
            </a:r>
          </a:p>
          <a:p>
            <a:pPr lvl="1" eaLnBrk="1" hangingPunct="1"/>
            <a:r>
              <a:rPr lang="en-NZ" smtClean="0"/>
              <a:t>Books take centre-stage; people are perched around the fringes</a:t>
            </a:r>
          </a:p>
          <a:p>
            <a:pPr lvl="1" eaLnBrk="1" hangingPunct="1"/>
            <a:r>
              <a:rPr lang="en-NZ" smtClean="0"/>
              <a:t>The new digital world is just starting to make headway</a:t>
            </a:r>
          </a:p>
          <a:p>
            <a:pPr eaLnBrk="1" hangingPunct="1"/>
            <a:r>
              <a:rPr lang="en-NZ" smtClean="0"/>
              <a:t>What works for QLDC will be a unique solution</a:t>
            </a:r>
          </a:p>
          <a:p>
            <a:pPr lvl="1" eaLnBrk="1" hangingPunct="1"/>
            <a:r>
              <a:rPr lang="en-NZ" smtClean="0"/>
              <a:t>given its demographic profile</a:t>
            </a:r>
          </a:p>
          <a:p>
            <a:pPr lvl="1" eaLnBrk="1" hangingPunct="1"/>
            <a:r>
              <a:rPr lang="en-NZ" smtClean="0"/>
              <a:t>and what level of service it chooses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ctrTitle"/>
          </p:nvPr>
        </p:nvSpPr>
        <p:spPr>
          <a:xfrm>
            <a:off x="611188" y="404813"/>
            <a:ext cx="7772400" cy="647700"/>
          </a:xfrm>
        </p:spPr>
        <p:txBody>
          <a:bodyPr/>
          <a:lstStyle/>
          <a:p>
            <a:pPr eaLnBrk="1" hangingPunct="1"/>
            <a:r>
              <a:rPr lang="en-NZ" b="1" smtClean="0"/>
              <a:t>Stakeholder interviews</a:t>
            </a:r>
          </a:p>
        </p:txBody>
      </p:sp>
      <p:graphicFrame>
        <p:nvGraphicFramePr>
          <p:cNvPr id="18434" name="Chart 3"/>
          <p:cNvGraphicFramePr>
            <a:graphicFrameLocks/>
          </p:cNvGraphicFramePr>
          <p:nvPr/>
        </p:nvGraphicFramePr>
        <p:xfrm>
          <a:off x="560388" y="1722438"/>
          <a:ext cx="8094662" cy="4565650"/>
        </p:xfrm>
        <a:graphic>
          <a:graphicData uri="http://schemas.openxmlformats.org/presentationml/2006/ole">
            <p:oleObj spid="_x0000_s18434" r:id="rId4" imgW="8096190" imgH="4572396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Interview findings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Currently a place of books</a:t>
            </a:r>
          </a:p>
          <a:p>
            <a:pPr eaLnBrk="1" hangingPunct="1"/>
            <a:r>
              <a:rPr lang="en-NZ" smtClean="0"/>
              <a:t>Well liked by users for what they are; but little thought as to what they might be</a:t>
            </a:r>
          </a:p>
          <a:p>
            <a:pPr eaLnBrk="1" hangingPunct="1"/>
            <a:r>
              <a:rPr lang="en-NZ" smtClean="0"/>
              <a:t>Systems, processes, controls have been inconsistent; leadership had to improve</a:t>
            </a:r>
          </a:p>
          <a:p>
            <a:pPr eaLnBrk="1" hangingPunct="1"/>
            <a:r>
              <a:rPr lang="en-NZ" smtClean="0"/>
              <a:t>Issues to consider: technology, population growth, partnering e.g. schools</a:t>
            </a:r>
          </a:p>
          <a:p>
            <a:pPr eaLnBrk="1" hangingPunct="1"/>
            <a:r>
              <a:rPr lang="en-NZ" smtClean="0"/>
              <a:t>What would draw in more non-users?</a:t>
            </a:r>
          </a:p>
          <a:p>
            <a:pPr eaLnBrk="1" hangingPunct="1"/>
            <a:endParaRPr lang="en-N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itle 1"/>
          <p:cNvSpPr>
            <a:spLocks noGrp="1"/>
          </p:cNvSpPr>
          <p:nvPr>
            <p:ph type="ctrTitle" idx="4294967295"/>
          </p:nvPr>
        </p:nvSpPr>
        <p:spPr>
          <a:xfrm>
            <a:off x="611188" y="333375"/>
            <a:ext cx="7772400" cy="503238"/>
          </a:xfrm>
        </p:spPr>
        <p:txBody>
          <a:bodyPr/>
          <a:lstStyle/>
          <a:p>
            <a:pPr eaLnBrk="1" hangingPunct="1"/>
            <a:r>
              <a:rPr lang="en-NZ" b="1" smtClean="0"/>
              <a:t>Community survey</a:t>
            </a:r>
            <a:r>
              <a:rPr lang="en-NZ" smtClean="0"/>
              <a:t> </a:t>
            </a:r>
          </a:p>
        </p:txBody>
      </p:sp>
      <p:graphicFrame>
        <p:nvGraphicFramePr>
          <p:cNvPr id="21506" name="Chart 5"/>
          <p:cNvGraphicFramePr>
            <a:graphicFrameLocks/>
          </p:cNvGraphicFramePr>
          <p:nvPr/>
        </p:nvGraphicFramePr>
        <p:xfrm>
          <a:off x="273050" y="1506538"/>
          <a:ext cx="3702050" cy="3125787"/>
        </p:xfrm>
        <a:graphic>
          <a:graphicData uri="http://schemas.openxmlformats.org/presentationml/2006/ole">
            <p:oleObj spid="_x0000_s21506" r:id="rId4" imgW="3700593" imgH="3127519" progId="Excel.Chart.8">
              <p:embed/>
            </p:oleObj>
          </a:graphicData>
        </a:graphic>
      </p:graphicFrame>
      <p:graphicFrame>
        <p:nvGraphicFramePr>
          <p:cNvPr id="21507" name="Chart 6"/>
          <p:cNvGraphicFramePr>
            <a:graphicFrameLocks/>
          </p:cNvGraphicFramePr>
          <p:nvPr/>
        </p:nvGraphicFramePr>
        <p:xfrm>
          <a:off x="3584575" y="2225675"/>
          <a:ext cx="5430838" cy="4322763"/>
        </p:xfrm>
        <a:graphic>
          <a:graphicData uri="http://schemas.openxmlformats.org/presentationml/2006/ole">
            <p:oleObj spid="_x0000_s21507" r:id="rId5" imgW="5432007" imgH="432243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NZ" sz="4000" smtClean="0"/>
              <a:t>What the survey tells us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084263"/>
            <a:ext cx="8229600" cy="5368925"/>
          </a:xfrm>
        </p:spPr>
        <p:txBody>
          <a:bodyPr/>
          <a:lstStyle/>
          <a:p>
            <a:pPr eaLnBrk="1" hangingPunct="1"/>
            <a:r>
              <a:rPr lang="en-NZ" smtClean="0"/>
              <a:t>The ‘average’ library visitor:</a:t>
            </a:r>
          </a:p>
          <a:p>
            <a:pPr lvl="1" eaLnBrk="1" hangingPunct="1"/>
            <a:r>
              <a:rPr lang="en-NZ" smtClean="0"/>
              <a:t>Is a female, working full-time, 51 years old</a:t>
            </a:r>
          </a:p>
          <a:p>
            <a:pPr lvl="1" eaLnBrk="1" hangingPunct="1"/>
            <a:r>
              <a:rPr lang="en-NZ" smtClean="0"/>
              <a:t>Visits a library once a fortnight (drives there)</a:t>
            </a:r>
          </a:p>
          <a:p>
            <a:pPr lvl="1" eaLnBrk="1" hangingPunct="1"/>
            <a:r>
              <a:rPr lang="en-NZ" smtClean="0"/>
              <a:t>Borrowed and returned books</a:t>
            </a:r>
          </a:p>
          <a:p>
            <a:pPr lvl="1" eaLnBrk="1" hangingPunct="1"/>
            <a:r>
              <a:rPr lang="en-NZ" smtClean="0"/>
              <a:t>Has no reason to visit more often (no barriers)</a:t>
            </a:r>
          </a:p>
          <a:p>
            <a:pPr lvl="2" eaLnBrk="1" hangingPunct="1"/>
            <a:r>
              <a:rPr lang="en-NZ" smtClean="0"/>
              <a:t>(OR: lives out of the region)</a:t>
            </a:r>
          </a:p>
          <a:p>
            <a:pPr lvl="1" eaLnBrk="1" hangingPunct="1"/>
            <a:r>
              <a:rPr lang="en-NZ" smtClean="0"/>
              <a:t>Was there in the last month, during a weekday afternoon, for 30 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2"/>
          <p:cNvSpPr>
            <a:spLocks noGrp="1"/>
          </p:cNvSpPr>
          <p:nvPr>
            <p:ph idx="1"/>
          </p:nvPr>
        </p:nvSpPr>
        <p:spPr>
          <a:xfrm>
            <a:off x="461963" y="404813"/>
            <a:ext cx="8229600" cy="4525962"/>
          </a:xfrm>
        </p:spPr>
        <p:txBody>
          <a:bodyPr/>
          <a:lstStyle/>
          <a:p>
            <a:pPr marL="342900" lvl="1" indent="-342900" eaLnBrk="1" hangingPunct="1">
              <a:buFont typeface="Arial" charset="0"/>
              <a:buChar char="•"/>
            </a:pPr>
            <a:r>
              <a:rPr lang="en-NZ" i="1" smtClean="0"/>
              <a:t>The ‘average’ user (continued)</a:t>
            </a:r>
          </a:p>
          <a:p>
            <a:pPr marL="342900" lvl="1" indent="-342900" eaLnBrk="1" hangingPunct="1">
              <a:buFont typeface="Arial" charset="0"/>
              <a:buChar char="•"/>
            </a:pPr>
            <a:endParaRPr lang="en-NZ" i="1" smtClean="0"/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NZ" smtClean="0"/>
              <a:t>Is satisfied with the service</a:t>
            </a:r>
          </a:p>
          <a:p>
            <a:pPr marL="742950" lvl="2" indent="-342900" eaLnBrk="1" hangingPunct="1"/>
            <a:r>
              <a:rPr lang="en-NZ" smtClean="0"/>
              <a:t>Happy with the days</a:t>
            </a:r>
          </a:p>
          <a:p>
            <a:pPr marL="742950" lvl="2" indent="-342900" eaLnBrk="1" hangingPunct="1"/>
            <a:r>
              <a:rPr lang="en-NZ" smtClean="0"/>
              <a:t>But wants different hours (24% want evening hours)</a:t>
            </a:r>
          </a:p>
          <a:p>
            <a:pPr marL="342900" lvl="1" indent="-342900" eaLnBrk="1" hangingPunct="1"/>
            <a:r>
              <a:rPr lang="en-NZ" smtClean="0"/>
              <a:t>Is prepared to pay $29 for the services offered</a:t>
            </a:r>
          </a:p>
          <a:p>
            <a:pPr marL="742950" lvl="2" indent="-342900" eaLnBrk="1" hangingPunct="1"/>
            <a:r>
              <a:rPr lang="en-NZ" smtClean="0"/>
              <a:t>$61 for those willing to pay something</a:t>
            </a:r>
          </a:p>
          <a:p>
            <a:pPr marL="742950" lvl="2" indent="-342900" eaLnBrk="1" hangingPunct="1"/>
            <a:r>
              <a:rPr lang="en-NZ" i="1" smtClean="0">
                <a:solidFill>
                  <a:schemeClr val="tx2"/>
                </a:solidFill>
              </a:rPr>
              <a:t>$68 is the recent per capita cost</a:t>
            </a:r>
          </a:p>
          <a:p>
            <a:pPr marL="342900" lvl="1" indent="-342900" eaLnBrk="1" hangingPunct="1"/>
            <a:endParaRPr lang="en-NZ" smtClean="0"/>
          </a:p>
          <a:p>
            <a:pPr eaLnBrk="1" hangingPunct="1"/>
            <a:endParaRPr lang="en-NZ" smtClean="0"/>
          </a:p>
        </p:txBody>
      </p:sp>
      <p:pic>
        <p:nvPicPr>
          <p:cNvPr id="2457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4797425"/>
            <a:ext cx="22383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4787900"/>
            <a:ext cx="1371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768850"/>
            <a:ext cx="18573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63550" y="71438"/>
            <a:ext cx="8229600" cy="1143000"/>
          </a:xfrm>
        </p:spPr>
        <p:txBody>
          <a:bodyPr/>
          <a:lstStyle/>
          <a:p>
            <a:pPr eaLnBrk="1" hangingPunct="1"/>
            <a:r>
              <a:rPr lang="en-NZ" smtClean="0"/>
              <a:t>Performance gaps?	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4525963"/>
          </a:xfrm>
        </p:spPr>
        <p:txBody>
          <a:bodyPr/>
          <a:lstStyle/>
          <a:p>
            <a:pPr eaLnBrk="1" hangingPunct="1"/>
            <a:r>
              <a:rPr lang="en-NZ" smtClean="0"/>
              <a:t>Not fully surveyed, and missing non-user perspective</a:t>
            </a:r>
          </a:p>
          <a:p>
            <a:pPr eaLnBrk="1" hangingPunct="1"/>
            <a:r>
              <a:rPr lang="en-NZ" smtClean="0"/>
              <a:t>Performance versus importance</a:t>
            </a:r>
          </a:p>
          <a:p>
            <a:pPr lvl="1" eaLnBrk="1" hangingPunct="1"/>
            <a:r>
              <a:rPr lang="en-NZ" smtClean="0"/>
              <a:t>very positive results</a:t>
            </a:r>
          </a:p>
          <a:p>
            <a:pPr eaLnBrk="1" hangingPunct="1"/>
            <a:endParaRPr lang="en-NZ" smtClean="0"/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7308850" y="4005263"/>
            <a:ext cx="13779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1600"/>
              <a:t>Significant over performance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179388" y="3589338"/>
            <a:ext cx="13779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NZ" sz="1600"/>
              <a:t>Under performance</a:t>
            </a:r>
          </a:p>
          <a:p>
            <a:r>
              <a:rPr lang="en-NZ" sz="1600" i="1"/>
              <a:t>(negligible)</a:t>
            </a:r>
          </a:p>
        </p:txBody>
      </p:sp>
      <p:cxnSp>
        <p:nvCxnSpPr>
          <p:cNvPr id="8" name="Straight Arrow Connector 7"/>
          <p:cNvCxnSpPr>
            <a:stCxn id="13" idx="2"/>
          </p:cNvCxnSpPr>
          <p:nvPr/>
        </p:nvCxnSpPr>
        <p:spPr>
          <a:xfrm flipH="1" flipV="1">
            <a:off x="1476375" y="3881438"/>
            <a:ext cx="863600" cy="15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763688" y="3212976"/>
          <a:ext cx="5400600" cy="3119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Straight Arrow Connector 11"/>
          <p:cNvCxnSpPr>
            <a:stCxn id="14" idx="6"/>
          </p:cNvCxnSpPr>
          <p:nvPr/>
        </p:nvCxnSpPr>
        <p:spPr>
          <a:xfrm>
            <a:off x="6875463" y="4149725"/>
            <a:ext cx="504825" cy="71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339975" y="3716338"/>
            <a:ext cx="719138" cy="360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14" name="Oval 13"/>
          <p:cNvSpPr/>
          <p:nvPr/>
        </p:nvSpPr>
        <p:spPr>
          <a:xfrm>
            <a:off x="6084888" y="3716338"/>
            <a:ext cx="790575" cy="8651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ctrTitle"/>
          </p:nvPr>
        </p:nvSpPr>
        <p:spPr>
          <a:xfrm>
            <a:off x="684213" y="476250"/>
            <a:ext cx="7772400" cy="936625"/>
          </a:xfrm>
        </p:spPr>
        <p:txBody>
          <a:bodyPr/>
          <a:lstStyle/>
          <a:p>
            <a:pPr eaLnBrk="1" hangingPunct="1"/>
            <a:r>
              <a:rPr lang="en-NZ" sz="4000" b="1" smtClean="0"/>
              <a:t>Desk Top research</a:t>
            </a:r>
            <a:r>
              <a:rPr lang="en-NZ" sz="4000" smtClean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3" y="1700213"/>
            <a:ext cx="7704137" cy="273685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361950" indent="-361950" algn="l" eaLnBrk="1" hangingPunct="1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NZ" sz="2800" dirty="0" smtClean="0">
                <a:solidFill>
                  <a:schemeClr val="tx1"/>
                </a:solidFill>
              </a:rPr>
              <a:t>Research and analysis of QLDC existing data, plus nationally available comparison data</a:t>
            </a:r>
          </a:p>
          <a:p>
            <a:pPr marL="361950" indent="-361950" algn="l" eaLnBrk="1" hangingPunct="1"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NZ" sz="2800" dirty="0" smtClean="0">
                <a:solidFill>
                  <a:schemeClr val="tx1"/>
                </a:solidFill>
              </a:rPr>
              <a:t>Benchmarking</a:t>
            </a:r>
          </a:p>
          <a:p>
            <a:pPr marL="361950" indent="-361950" algn="l" eaLnBrk="1" hangingPunct="1"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NZ" sz="2800" dirty="0" smtClean="0">
                <a:solidFill>
                  <a:schemeClr val="tx1"/>
                </a:solidFill>
              </a:rPr>
              <a:t>Research and analysis of environmental trends, best practices  </a:t>
            </a:r>
          </a:p>
        </p:txBody>
      </p:sp>
      <p:pic>
        <p:nvPicPr>
          <p:cNvPr id="26627" name="Picture 3" descr="desktop researc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652963"/>
            <a:ext cx="76723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2864</TotalTime>
  <Words>834</Words>
  <Application>Microsoft Office PowerPoint</Application>
  <PresentationFormat>On-screen Show (4:3)</PresentationFormat>
  <Paragraphs>219</Paragraphs>
  <Slides>29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Microsoft Excel Chart</vt:lpstr>
      <vt:lpstr>Strategic Review of Libraries Task Force workshop 28 January 2014</vt:lpstr>
      <vt:lpstr>Approach - Triangulation</vt:lpstr>
      <vt:lpstr>Stakeholder interviews</vt:lpstr>
      <vt:lpstr>Interview findings</vt:lpstr>
      <vt:lpstr>Community survey </vt:lpstr>
      <vt:lpstr>What the survey tells us</vt:lpstr>
      <vt:lpstr>Slide 7</vt:lpstr>
      <vt:lpstr>Performance gaps? </vt:lpstr>
      <vt:lpstr>Desk Top research </vt:lpstr>
      <vt:lpstr>Slide 10</vt:lpstr>
      <vt:lpstr>Reasons – cost drivers</vt:lpstr>
      <vt:lpstr>Opening hours</vt:lpstr>
      <vt:lpstr>Slide 13</vt:lpstr>
      <vt:lpstr>Identifying benchmark councils</vt:lpstr>
      <vt:lpstr>Profile of benchmark libraries </vt:lpstr>
      <vt:lpstr>Findings</vt:lpstr>
      <vt:lpstr>Findings</vt:lpstr>
      <vt:lpstr>Findings – Satisfaction</vt:lpstr>
      <vt:lpstr>Findings - Community Survey</vt:lpstr>
      <vt:lpstr>Findings -Stock</vt:lpstr>
      <vt:lpstr>Findings – staff</vt:lpstr>
      <vt:lpstr>Findings - Opening hours</vt:lpstr>
      <vt:lpstr>Findings - Buildings</vt:lpstr>
      <vt:lpstr>Findings –internet, WIFI</vt:lpstr>
      <vt:lpstr>Findings – Awareness/opportunities</vt:lpstr>
      <vt:lpstr>Findings -Opportunities</vt:lpstr>
      <vt:lpstr>Findings -Systems and processes</vt:lpstr>
      <vt:lpstr>Drawing it together</vt:lpstr>
      <vt:lpstr>Conclusions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</dc:title>
  <dc:creator>nancy ward</dc:creator>
  <cp:lastModifiedBy>mcintosh ward</cp:lastModifiedBy>
  <cp:revision>129</cp:revision>
  <dcterms:created xsi:type="dcterms:W3CDTF">2014-01-16T00:41:58Z</dcterms:created>
  <dcterms:modified xsi:type="dcterms:W3CDTF">2014-01-28T21:47:52Z</dcterms:modified>
</cp:coreProperties>
</file>